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73" r:id="rId9"/>
    <p:sldId id="265" r:id="rId10"/>
    <p:sldId id="266" r:id="rId11"/>
    <p:sldId id="270" r:id="rId12"/>
    <p:sldId id="269" r:id="rId13"/>
    <p:sldId id="264" r:id="rId14"/>
    <p:sldId id="263" r:id="rId15"/>
    <p:sldId id="267" r:id="rId16"/>
    <p:sldId id="268" r:id="rId17"/>
    <p:sldId id="272"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veat" panose="020B0604020202020204" charset="0"/>
      <p:regular r:id="rId36"/>
      <p:bold r:id="rId37"/>
    </p:embeddedFont>
    <p:embeddedFont>
      <p:font typeface="Comfortaa" panose="020B0604020202020204" charset="0"/>
      <p:regular r:id="rId38"/>
      <p:bold r:id="rId39"/>
    </p:embeddedFont>
    <p:embeddedFont>
      <p:font typeface="Poppins Medium" panose="000006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8" roundtripDataSignature="AMtx7mibwflJ8IONR2N926bmYuaxXrO7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43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10476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5503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8921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83244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67bb54d98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267bb54d9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55ac47f60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55ac47f60a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255ac47f60a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55ac47f60a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https://cdn.pixabay.com/photo/2018/03/21/06/30/community-3245739_1280.png</a:t>
            </a:r>
            <a:endParaRPr/>
          </a:p>
        </p:txBody>
      </p:sp>
      <p:sp>
        <p:nvSpPr>
          <p:cNvPr id="311" name="Google Shape;311;g255ac47f60a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55ac47f60a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55ac47f60a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255ac47f60a_0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Dali is aimed at promoting citizens’ data literacy with a playful approach</a:t>
            </a:r>
            <a:endParaRPr/>
          </a:p>
        </p:txBody>
      </p:sp>
      <p:sp>
        <p:nvSpPr>
          <p:cNvPr id="111" name="Google Shape;1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5ac47f60a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g255ac47f60a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Dali is aimed at promoting citizens’ data literacy with a playful approach</a:t>
            </a:r>
            <a:endParaRPr/>
          </a:p>
        </p:txBody>
      </p:sp>
      <p:sp>
        <p:nvSpPr>
          <p:cNvPr id="116" name="Google Shape;116;g255ac47f60a_0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55ac47f60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55ac47f60a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255ac47f60a_0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55ac47f60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55ac47f60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55ac47f60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5"/>
        <p:cNvGrpSpPr/>
        <p:nvPr/>
      </p:nvGrpSpPr>
      <p:grpSpPr>
        <a:xfrm>
          <a:off x="0" y="0"/>
          <a:ext cx="0" cy="0"/>
          <a:chOff x="0" y="0"/>
          <a:chExt cx="0" cy="0"/>
        </a:xfrm>
      </p:grpSpPr>
      <p:sp>
        <p:nvSpPr>
          <p:cNvPr id="16" name="Google Shape;1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2"/>
        <p:cNvGrpSpPr/>
        <p:nvPr/>
      </p:nvGrpSpPr>
      <p:grpSpPr>
        <a:xfrm>
          <a:off x="0" y="0"/>
          <a:ext cx="0" cy="0"/>
          <a:chOff x="0" y="0"/>
          <a:chExt cx="0" cy="0"/>
        </a:xfrm>
      </p:grpSpPr>
      <p:sp>
        <p:nvSpPr>
          <p:cNvPr id="23" name="Google Shape;23;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6"/>
        <p:cNvGrpSpPr/>
        <p:nvPr/>
      </p:nvGrpSpPr>
      <p:grpSpPr>
        <a:xfrm>
          <a:off x="0" y="0"/>
          <a:ext cx="0" cy="0"/>
          <a:chOff x="0" y="0"/>
          <a:chExt cx="0" cy="0"/>
        </a:xfrm>
      </p:grpSpPr>
      <p:sp>
        <p:nvSpPr>
          <p:cNvPr id="27" name="Google Shape;2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9"/>
        <p:cNvGrpSpPr/>
        <p:nvPr/>
      </p:nvGrpSpPr>
      <p:grpSpPr>
        <a:xfrm>
          <a:off x="0" y="0"/>
          <a:ext cx="0" cy="0"/>
          <a:chOff x="0" y="0"/>
          <a:chExt cx="0" cy="0"/>
        </a:xfrm>
      </p:grpSpPr>
      <p:sp>
        <p:nvSpPr>
          <p:cNvPr id="50" name="Google Shape;50;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5"/>
            <a:ext cx="6172200" cy="4873625"/>
          </a:xfrm>
          <a:prstGeom prst="rect">
            <a:avLst/>
          </a:prstGeom>
          <a:noFill/>
          <a:ln>
            <a:noFill/>
          </a:ln>
        </p:spPr>
      </p:sp>
      <p:sp>
        <p:nvSpPr>
          <p:cNvPr id="68" name="Google Shape;68;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‹Nr.›</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7.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4.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12.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1.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406E"/>
              </a:buClr>
              <a:buSzPts val="4000"/>
              <a:buFont typeface="Poppins Medium"/>
              <a:buNone/>
            </a:pPr>
            <a:r>
              <a:rPr lang="es-ES" sz="4000">
                <a:solidFill>
                  <a:srgbClr val="0D406E"/>
                </a:solidFill>
                <a:latin typeface="Poppins Medium"/>
                <a:ea typeface="Poppins Medium"/>
                <a:cs typeface="Poppins Medium"/>
                <a:sym typeface="Poppins Medium"/>
              </a:rPr>
              <a:t>City</a:t>
            </a:r>
            <a:br>
              <a:rPr lang="es-ES" sz="4000">
                <a:solidFill>
                  <a:srgbClr val="0D406E"/>
                </a:solidFill>
                <a:latin typeface="Poppins Medium"/>
                <a:ea typeface="Poppins Medium"/>
                <a:cs typeface="Poppins Medium"/>
                <a:sym typeface="Poppins Medium"/>
              </a:rPr>
            </a:br>
            <a:r>
              <a:rPr lang="es-ES" sz="4000">
                <a:solidFill>
                  <a:srgbClr val="0D406E"/>
                </a:solidFill>
                <a:latin typeface="Poppins Medium"/>
                <a:ea typeface="Poppins Medium"/>
                <a:cs typeface="Poppins Medium"/>
                <a:sym typeface="Poppins Medium"/>
              </a:rPr>
              <a:t>DATE</a:t>
            </a:r>
            <a:endParaRPr/>
          </a:p>
        </p:txBody>
      </p:sp>
      <p:sp>
        <p:nvSpPr>
          <p:cNvPr id="89" name="Google Shape;89;p1"/>
          <p:cNvSpPr txBox="1">
            <a:spLocks noGrp="1"/>
          </p:cNvSpPr>
          <p:nvPr>
            <p:ph type="body" idx="2"/>
          </p:nvPr>
        </p:nvSpPr>
        <p:spPr>
          <a:xfrm>
            <a:off x="7685903" y="1836025"/>
            <a:ext cx="4399005" cy="4181716"/>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None/>
            </a:pPr>
            <a:endParaRPr dirty="0"/>
          </a:p>
          <a:p>
            <a:pPr marL="457200" lvl="0" indent="0" algn="l" rtl="0">
              <a:lnSpc>
                <a:spcPct val="90000"/>
              </a:lnSpc>
              <a:spcBef>
                <a:spcPts val="0"/>
              </a:spcBef>
              <a:spcAft>
                <a:spcPts val="0"/>
              </a:spcAft>
              <a:buNone/>
            </a:pPr>
            <a:endParaRPr dirty="0"/>
          </a:p>
          <a:p>
            <a:pPr marL="457200" lvl="0" indent="0" algn="l" rtl="0">
              <a:lnSpc>
                <a:spcPct val="90000"/>
              </a:lnSpc>
              <a:spcBef>
                <a:spcPts val="0"/>
              </a:spcBef>
              <a:spcAft>
                <a:spcPts val="0"/>
              </a:spcAft>
              <a:buNone/>
            </a:pPr>
            <a:r>
              <a:rPr lang="es-ES" dirty="0"/>
              <a:t>Ihr LOGO</a:t>
            </a:r>
            <a:endParaRPr dirty="0"/>
          </a:p>
        </p:txBody>
      </p:sp>
      <p:pic>
        <p:nvPicPr>
          <p:cNvPr id="90" name="Google Shape;90;p1"/>
          <p:cNvPicPr preferRelativeResize="0"/>
          <p:nvPr/>
        </p:nvPicPr>
        <p:blipFill rotWithShape="1">
          <a:blip r:embed="rId3">
            <a:alphaModFix/>
          </a:blip>
          <a:srcRect/>
          <a:stretch/>
        </p:blipFill>
        <p:spPr>
          <a:xfrm>
            <a:off x="318069" y="430957"/>
            <a:ext cx="3928985" cy="5304678"/>
          </a:xfrm>
          <a:prstGeom prst="rect">
            <a:avLst/>
          </a:prstGeom>
          <a:noFill/>
          <a:ln>
            <a:noFill/>
          </a:ln>
        </p:spPr>
      </p:pic>
      <p:sp>
        <p:nvSpPr>
          <p:cNvPr id="91" name="Google Shape;91;p1"/>
          <p:cNvSpPr txBox="1"/>
          <p:nvPr/>
        </p:nvSpPr>
        <p:spPr>
          <a:xfrm>
            <a:off x="4659897" y="4238367"/>
            <a:ext cx="2531700" cy="10461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ctr" rtl="0">
              <a:lnSpc>
                <a:spcPct val="90000"/>
              </a:lnSpc>
              <a:spcBef>
                <a:spcPts val="0"/>
              </a:spcBef>
              <a:spcAft>
                <a:spcPts val="0"/>
              </a:spcAft>
              <a:buClr>
                <a:srgbClr val="0D406E"/>
              </a:buClr>
              <a:buSzPct val="100000"/>
              <a:buFont typeface="Poppins Medium"/>
              <a:buNone/>
            </a:pPr>
            <a:r>
              <a:rPr lang="de-DE" sz="4000" b="0" i="0" u="none" strike="noStrike" cap="none" dirty="0">
                <a:solidFill>
                  <a:srgbClr val="0D406E"/>
                </a:solidFill>
                <a:latin typeface="Poppins Medium"/>
                <a:ea typeface="Poppins Medium"/>
                <a:cs typeface="Poppins Medium"/>
                <a:sym typeface="Poppins Medium"/>
              </a:rPr>
              <a:t>Ort</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D406E"/>
              </a:buClr>
              <a:buSzPct val="100000"/>
              <a:buFont typeface="Poppins Medium"/>
              <a:buNone/>
            </a:pPr>
            <a:r>
              <a:rPr lang="es-ES" sz="4000" b="0" i="0" u="none" strike="noStrike" cap="none" dirty="0">
                <a:solidFill>
                  <a:srgbClr val="0D406E"/>
                </a:solidFill>
                <a:latin typeface="Poppins Medium"/>
                <a:ea typeface="Poppins Medium"/>
                <a:cs typeface="Poppins Medium"/>
                <a:sym typeface="Poppins Medium"/>
              </a:rPr>
              <a:t>Datum</a:t>
            </a:r>
            <a:endParaRPr sz="1400" b="0" i="0" u="none" strike="noStrike" cap="none" dirty="0">
              <a:solidFill>
                <a:srgbClr val="000000"/>
              </a:solidFill>
              <a:latin typeface="Arial"/>
              <a:ea typeface="Arial"/>
              <a:cs typeface="Arial"/>
              <a:sym typeface="Arial"/>
            </a:endParaRPr>
          </a:p>
        </p:txBody>
      </p:sp>
      <p:sp>
        <p:nvSpPr>
          <p:cNvPr id="92" name="Google Shape;92;p1"/>
          <p:cNvSpPr txBox="1"/>
          <p:nvPr/>
        </p:nvSpPr>
        <p:spPr>
          <a:xfrm>
            <a:off x="4015214" y="929683"/>
            <a:ext cx="3902529" cy="2997200"/>
          </a:xfrm>
          <a:prstGeom prst="rect">
            <a:avLst/>
          </a:prstGeom>
          <a:noFill/>
          <a:ln>
            <a:noFill/>
          </a:ln>
        </p:spPr>
        <p:txBody>
          <a:bodyPr spcFirstLastPara="1" wrap="square" lIns="91425" tIns="45700" rIns="91425" bIns="45700" anchor="b" anchorCtr="0">
            <a:normAutofit fontScale="97500"/>
          </a:bodyPr>
          <a:lstStyle/>
          <a:p>
            <a:pPr marL="0" marR="0" lvl="0" indent="0" algn="ctr" rtl="0">
              <a:lnSpc>
                <a:spcPct val="90000"/>
              </a:lnSpc>
              <a:spcBef>
                <a:spcPts val="0"/>
              </a:spcBef>
              <a:spcAft>
                <a:spcPts val="0"/>
              </a:spcAft>
              <a:buClr>
                <a:srgbClr val="64B4C7"/>
              </a:buClr>
              <a:buSzPct val="100000"/>
              <a:buFont typeface="Poppins Medium"/>
              <a:buNone/>
            </a:pPr>
            <a:r>
              <a:rPr lang="es-ES" sz="7200" b="0" i="0" u="none" strike="noStrike" cap="none" dirty="0">
                <a:solidFill>
                  <a:srgbClr val="64B4C7"/>
                </a:solidFill>
                <a:latin typeface="Poppins Medium"/>
                <a:ea typeface="Poppins Medium"/>
                <a:cs typeface="Poppins Medium"/>
                <a:sym typeface="Poppins Medium"/>
              </a:rPr>
              <a:t>Playing</a:t>
            </a:r>
            <a:endParaRPr sz="7200" b="0" i="0" u="none" strike="noStrike" cap="none" dirty="0">
              <a:solidFill>
                <a:srgbClr val="64B4C7"/>
              </a:solidFill>
              <a:latin typeface="Poppins Medium"/>
              <a:ea typeface="Poppins Medium"/>
              <a:cs typeface="Poppins Medium"/>
              <a:sym typeface="Poppins Medium"/>
            </a:endParaRPr>
          </a:p>
          <a:p>
            <a:pPr marL="0" marR="0" lvl="0" indent="0" algn="ctr" rtl="0">
              <a:lnSpc>
                <a:spcPct val="90000"/>
              </a:lnSpc>
              <a:spcBef>
                <a:spcPts val="0"/>
              </a:spcBef>
              <a:spcAft>
                <a:spcPts val="0"/>
              </a:spcAft>
              <a:buClr>
                <a:srgbClr val="64B4C7"/>
              </a:buClr>
              <a:buSzPct val="100000"/>
              <a:buFont typeface="Poppins Medium"/>
              <a:buNone/>
            </a:pPr>
            <a:r>
              <a:rPr lang="es-ES" sz="7200" b="0" i="0" u="none" strike="noStrike" cap="none" dirty="0">
                <a:solidFill>
                  <a:srgbClr val="64B4C7"/>
                </a:solidFill>
                <a:latin typeface="Poppins Medium"/>
                <a:ea typeface="Poppins Medium"/>
                <a:cs typeface="Poppins Medium"/>
                <a:sym typeface="Poppins Medium"/>
              </a:rPr>
              <a:t>DALI</a:t>
            </a:r>
            <a:endParaRPr sz="1400" b="0" i="0" u="none" strike="noStrike" cap="none" dirty="0">
              <a:solidFill>
                <a:srgbClr val="000000"/>
              </a:solidFill>
              <a:latin typeface="Arial"/>
              <a:ea typeface="Arial"/>
              <a:cs typeface="Arial"/>
              <a:sym typeface="Arial"/>
            </a:endParaRPr>
          </a:p>
        </p:txBody>
      </p:sp>
      <p:pic>
        <p:nvPicPr>
          <p:cNvPr id="93" name="Google Shape;93;p1"/>
          <p:cNvPicPr preferRelativeResize="0"/>
          <p:nvPr/>
        </p:nvPicPr>
        <p:blipFill rotWithShape="1">
          <a:blip r:embed="rId4">
            <a:alphaModFix/>
          </a:blip>
          <a:srcRect/>
          <a:stretch/>
        </p:blipFill>
        <p:spPr>
          <a:xfrm>
            <a:off x="1803800" y="69841"/>
            <a:ext cx="838200" cy="295275"/>
          </a:xfrm>
          <a:prstGeom prst="rect">
            <a:avLst/>
          </a:prstGeom>
          <a:noFill/>
          <a:ln>
            <a:noFill/>
          </a:ln>
        </p:spPr>
      </p:pic>
      <p:pic>
        <p:nvPicPr>
          <p:cNvPr id="94" name="Google Shape;94;p1"/>
          <p:cNvPicPr preferRelativeResize="0"/>
          <p:nvPr/>
        </p:nvPicPr>
        <p:blipFill rotWithShape="1">
          <a:blip r:embed="rId5">
            <a:alphaModFix/>
          </a:blip>
          <a:srcRect/>
          <a:stretch/>
        </p:blipFill>
        <p:spPr>
          <a:xfrm>
            <a:off x="318075" y="5829100"/>
            <a:ext cx="3929101" cy="8250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title"/>
          </p:nvPr>
        </p:nvSpPr>
        <p:spPr>
          <a:xfrm>
            <a:off x="846788" y="393311"/>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Game of phones</a:t>
            </a:r>
            <a:endParaRPr>
              <a:solidFill>
                <a:srgbClr val="002060"/>
              </a:solidFill>
              <a:latin typeface="Poppins Medium"/>
              <a:ea typeface="Poppins Medium"/>
              <a:cs typeface="Poppins Medium"/>
              <a:sym typeface="Poppins Medium"/>
            </a:endParaRPr>
          </a:p>
        </p:txBody>
      </p:sp>
      <p:sp>
        <p:nvSpPr>
          <p:cNvPr id="194" name="Google Shape;194;p12"/>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95" name="Google Shape;195;p12"/>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800" b="0" i="0" u="none" strike="noStrike" cap="none" dirty="0">
                <a:solidFill>
                  <a:srgbClr val="0D406E"/>
                </a:solidFill>
                <a:latin typeface="Calibri"/>
                <a:ea typeface="Calibri"/>
                <a:cs typeface="Calibri"/>
                <a:sym typeface="Calibri"/>
              </a:rPr>
              <a:t>Es </a:t>
            </a:r>
            <a:r>
              <a:rPr lang="de-DE" sz="1800" dirty="0">
                <a:solidFill>
                  <a:srgbClr val="0D406E"/>
                </a:solidFill>
                <a:latin typeface="Calibri"/>
                <a:ea typeface="Calibri"/>
                <a:cs typeface="Calibri"/>
                <a:sym typeface="Calibri"/>
              </a:rPr>
              <a:t>gewinnt, w</a:t>
            </a:r>
            <a:r>
              <a:rPr lang="de-DE" sz="1800" b="0" i="0" u="none" strike="noStrike" cap="none" dirty="0">
                <a:solidFill>
                  <a:srgbClr val="0D406E"/>
                </a:solidFill>
                <a:latin typeface="Calibri"/>
                <a:ea typeface="Calibri"/>
                <a:cs typeface="Calibri"/>
                <a:sym typeface="Calibri"/>
              </a:rPr>
              <a:t>er die meisten Runden gewonnen hat.</a:t>
            </a:r>
            <a:endParaRPr lang="en-US" sz="1800" b="0" i="0" u="none" strike="noStrike" cap="none" dirty="0">
              <a:solidFill>
                <a:srgbClr val="0D406E"/>
              </a:solidFill>
              <a:latin typeface="Calibri"/>
              <a:ea typeface="Calibri"/>
              <a:cs typeface="Calibri"/>
              <a:sym typeface="Calibri"/>
            </a:endParaRPr>
          </a:p>
        </p:txBody>
      </p:sp>
      <p:sp>
        <p:nvSpPr>
          <p:cNvPr id="196" name="Google Shape;196;p12"/>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800" dirty="0">
                <a:solidFill>
                  <a:srgbClr val="0D406E"/>
                </a:solidFill>
                <a:latin typeface="Calibri"/>
                <a:ea typeface="Calibri"/>
                <a:cs typeface="Calibri"/>
                <a:sym typeface="Calibri"/>
              </a:rPr>
              <a:t>Browse kurz das Internet für ein Ergebnis, das am besten zur Beschreibung der Karte passt.</a:t>
            </a:r>
            <a:endParaRPr lang="de-DE" sz="2400" b="0" i="0" u="none" strike="noStrike" cap="none" dirty="0">
              <a:solidFill>
                <a:schemeClr val="lt1"/>
              </a:solidFill>
              <a:latin typeface="Calibri"/>
              <a:ea typeface="Calibri"/>
              <a:cs typeface="Calibri"/>
              <a:sym typeface="Calibri"/>
            </a:endParaRPr>
          </a:p>
        </p:txBody>
      </p:sp>
      <p:pic>
        <p:nvPicPr>
          <p:cNvPr id="197" name="Google Shape;197;p12"/>
          <p:cNvPicPr preferRelativeResize="0"/>
          <p:nvPr/>
        </p:nvPicPr>
        <p:blipFill rotWithShape="1">
          <a:blip r:embed="rId3">
            <a:alphaModFix/>
          </a:blip>
          <a:srcRect/>
          <a:stretch/>
        </p:blipFill>
        <p:spPr>
          <a:xfrm>
            <a:off x="4437487" y="3556798"/>
            <a:ext cx="598714" cy="598714"/>
          </a:xfrm>
          <a:prstGeom prst="rect">
            <a:avLst/>
          </a:prstGeom>
          <a:noFill/>
          <a:ln>
            <a:noFill/>
          </a:ln>
        </p:spPr>
      </p:pic>
      <p:pic>
        <p:nvPicPr>
          <p:cNvPr id="198" name="Google Shape;198;p12"/>
          <p:cNvPicPr preferRelativeResize="0"/>
          <p:nvPr/>
        </p:nvPicPr>
        <p:blipFill rotWithShape="1">
          <a:blip r:embed="rId4">
            <a:alphaModFix/>
          </a:blip>
          <a:srcRect/>
          <a:stretch/>
        </p:blipFill>
        <p:spPr>
          <a:xfrm>
            <a:off x="4419766" y="2359369"/>
            <a:ext cx="598714" cy="598714"/>
          </a:xfrm>
          <a:prstGeom prst="rect">
            <a:avLst/>
          </a:prstGeom>
          <a:noFill/>
          <a:ln>
            <a:noFill/>
          </a:ln>
        </p:spPr>
      </p:pic>
      <p:pic>
        <p:nvPicPr>
          <p:cNvPr id="199" name="Google Shape;199;p12" descr="Logotipo, Icono&#10;&#10;Descripción generada automáticamente"/>
          <p:cNvPicPr preferRelativeResize="0"/>
          <p:nvPr/>
        </p:nvPicPr>
        <p:blipFill rotWithShape="1">
          <a:blip r:embed="rId5">
            <a:alphaModFix/>
          </a:blip>
          <a:srcRect/>
          <a:stretch/>
        </p:blipFill>
        <p:spPr>
          <a:xfrm>
            <a:off x="4342638" y="4650011"/>
            <a:ext cx="663939" cy="663939"/>
          </a:xfrm>
          <a:prstGeom prst="rect">
            <a:avLst/>
          </a:prstGeom>
          <a:noFill/>
          <a:ln>
            <a:noFill/>
          </a:ln>
        </p:spPr>
      </p:pic>
      <p:sp>
        <p:nvSpPr>
          <p:cNvPr id="200" name="Google Shape;200;p12"/>
          <p:cNvSpPr txBox="1"/>
          <p:nvPr/>
        </p:nvSpPr>
        <p:spPr>
          <a:xfrm>
            <a:off x="5551316" y="2634938"/>
            <a:ext cx="5253318" cy="646290"/>
          </a:xfrm>
          <a:prstGeom prst="rect">
            <a:avLst/>
          </a:pr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de-DE" sz="1800" b="0" i="0" u="none" strike="noStrike" cap="none" dirty="0">
                <a:solidFill>
                  <a:srgbClr val="0D406E"/>
                </a:solidFill>
                <a:latin typeface="Calibri"/>
                <a:ea typeface="Calibri"/>
                <a:cs typeface="Calibri"/>
                <a:sym typeface="Calibri"/>
              </a:rPr>
              <a:t>Vorhandene Datensätze unter ethischen Gesichtspunkten austauschen und weitergeben.</a:t>
            </a:r>
            <a:endParaRPr sz="1400" b="0" i="0" u="none" strike="noStrike" cap="none" dirty="0">
              <a:solidFill>
                <a:srgbClr val="000000"/>
              </a:solidFill>
              <a:latin typeface="Arial"/>
              <a:ea typeface="Arial"/>
              <a:cs typeface="Arial"/>
              <a:sym typeface="Arial"/>
            </a:endParaRPr>
          </a:p>
        </p:txBody>
      </p:sp>
      <p:pic>
        <p:nvPicPr>
          <p:cNvPr id="201" name="Google Shape;201;p12" descr="Logotipo, nombre de la empresa&#10;&#10;Descripción generada automáticamente"/>
          <p:cNvPicPr preferRelativeResize="0"/>
          <p:nvPr/>
        </p:nvPicPr>
        <p:blipFill rotWithShape="1">
          <a:blip r:embed="rId6">
            <a:alphaModFix/>
          </a:blip>
          <a:srcRect/>
          <a:stretch/>
        </p:blipFill>
        <p:spPr>
          <a:xfrm>
            <a:off x="1724551" y="2552054"/>
            <a:ext cx="1892300" cy="2679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Data chain</a:t>
            </a:r>
            <a:endParaRPr>
              <a:solidFill>
                <a:srgbClr val="002060"/>
              </a:solidFill>
              <a:latin typeface="Poppins Medium"/>
              <a:ea typeface="Poppins Medium"/>
              <a:cs typeface="Poppins Medium"/>
              <a:sym typeface="Poppins Medium"/>
            </a:endParaRPr>
          </a:p>
        </p:txBody>
      </p:sp>
      <p:sp>
        <p:nvSpPr>
          <p:cNvPr id="245" name="Google Shape;245;p16"/>
          <p:cNvSpPr/>
          <p:nvPr/>
        </p:nvSpPr>
        <p:spPr>
          <a:xfrm>
            <a:off x="4719132" y="2356038"/>
            <a:ext cx="6917700" cy="10731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dirty="0">
                <a:solidFill>
                  <a:srgbClr val="0D406E"/>
                </a:solidFill>
                <a:latin typeface="Calibri"/>
                <a:ea typeface="Calibri"/>
                <a:cs typeface="Calibri"/>
                <a:sym typeface="Calibri"/>
              </a:rPr>
              <a:t>Verstehen von </a:t>
            </a:r>
            <a:r>
              <a:rPr lang="de-DE" sz="1800" dirty="0" err="1">
                <a:solidFill>
                  <a:srgbClr val="0D406E"/>
                </a:solidFill>
                <a:latin typeface="Calibri"/>
                <a:ea typeface="Calibri"/>
                <a:cs typeface="Calibri"/>
                <a:sym typeface="Calibri"/>
              </a:rPr>
              <a:t>Datenaktivismusbewegungen</a:t>
            </a:r>
            <a:r>
              <a:rPr lang="de-DE" sz="1800" dirty="0">
                <a:solidFill>
                  <a:srgbClr val="0D406E"/>
                </a:solidFill>
                <a:latin typeface="Calibri"/>
                <a:ea typeface="Calibri"/>
                <a:cs typeface="Calibri"/>
                <a:sym typeface="Calibri"/>
              </a:rPr>
              <a:t> und wie diese die Nutzung von Daten durch die Akteure verändern können.</a:t>
            </a:r>
            <a:endParaRPr sz="1800" b="0" i="0" u="none" strike="noStrike" cap="none" dirty="0">
              <a:solidFill>
                <a:schemeClr val="lt1"/>
              </a:solidFill>
              <a:latin typeface="Calibri"/>
              <a:ea typeface="Calibri"/>
              <a:cs typeface="Calibri"/>
              <a:sym typeface="Calibri"/>
            </a:endParaRPr>
          </a:p>
        </p:txBody>
      </p:sp>
      <p:sp>
        <p:nvSpPr>
          <p:cNvPr id="246" name="Google Shape;246;p16"/>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dirty="0">
                <a:solidFill>
                  <a:srgbClr val="0D406E"/>
                </a:solidFill>
                <a:latin typeface="Calibri"/>
                <a:ea typeface="Calibri"/>
                <a:cs typeface="Calibri"/>
                <a:sym typeface="Calibri"/>
              </a:rPr>
              <a:t>Sobald eine Kette von 6 Karten zwischen zwei </a:t>
            </a:r>
            <a:r>
              <a:rPr lang="de-DE" sz="1800" dirty="0" err="1">
                <a:solidFill>
                  <a:srgbClr val="0D406E"/>
                </a:solidFill>
                <a:latin typeface="Calibri"/>
                <a:ea typeface="Calibri"/>
                <a:cs typeface="Calibri"/>
                <a:sym typeface="Calibri"/>
              </a:rPr>
              <a:t>Mitspieler:innen</a:t>
            </a:r>
            <a:r>
              <a:rPr lang="de-DE" sz="1800" dirty="0">
                <a:solidFill>
                  <a:srgbClr val="0D406E"/>
                </a:solidFill>
                <a:latin typeface="Calibri"/>
                <a:ea typeface="Calibri"/>
                <a:cs typeface="Calibri"/>
                <a:sym typeface="Calibri"/>
              </a:rPr>
              <a:t> gebildet wurde, haben diese gewonnen und das Spiel endet.</a:t>
            </a:r>
            <a:endParaRPr sz="1800" dirty="0">
              <a:solidFill>
                <a:srgbClr val="0D406E"/>
              </a:solidFill>
              <a:latin typeface="Calibri"/>
              <a:ea typeface="Calibri"/>
              <a:cs typeface="Calibri"/>
              <a:sym typeface="Calibri"/>
            </a:endParaRPr>
          </a:p>
        </p:txBody>
      </p:sp>
      <p:sp>
        <p:nvSpPr>
          <p:cNvPr id="247" name="Google Shape;247;p16"/>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dirty="0">
                <a:solidFill>
                  <a:srgbClr val="0D406E"/>
                </a:solidFill>
                <a:latin typeface="Calibri"/>
                <a:ea typeface="Calibri"/>
                <a:cs typeface="Calibri"/>
                <a:sym typeface="Calibri"/>
              </a:rPr>
              <a:t>Die Spieler schlüpfen in die Rollen von Datenaktivisten und Datenhändlern. Inspiriert von </a:t>
            </a:r>
            <a:r>
              <a:rPr lang="de-DE" sz="1800" i="1" dirty="0">
                <a:solidFill>
                  <a:srgbClr val="0D406E"/>
                </a:solidFill>
                <a:latin typeface="Calibri"/>
                <a:ea typeface="Calibri"/>
                <a:cs typeface="Calibri"/>
                <a:sym typeface="Calibri"/>
              </a:rPr>
              <a:t>Magic </a:t>
            </a:r>
            <a:r>
              <a:rPr lang="de-DE" sz="1800" i="1" dirty="0" err="1">
                <a:solidFill>
                  <a:srgbClr val="0D406E"/>
                </a:solidFill>
                <a:latin typeface="Calibri"/>
                <a:ea typeface="Calibri"/>
                <a:cs typeface="Calibri"/>
                <a:sym typeface="Calibri"/>
              </a:rPr>
              <a:t>the</a:t>
            </a:r>
            <a:r>
              <a:rPr lang="de-DE" sz="1800" i="1" dirty="0">
                <a:solidFill>
                  <a:srgbClr val="0D406E"/>
                </a:solidFill>
                <a:latin typeface="Calibri"/>
                <a:ea typeface="Calibri"/>
                <a:cs typeface="Calibri"/>
                <a:sym typeface="Calibri"/>
              </a:rPr>
              <a:t> Gathering</a:t>
            </a:r>
            <a:r>
              <a:rPr lang="de-DE" sz="1800" dirty="0">
                <a:solidFill>
                  <a:srgbClr val="0D406E"/>
                </a:solidFill>
                <a:latin typeface="Calibri"/>
                <a:ea typeface="Calibri"/>
                <a:cs typeface="Calibri"/>
                <a:sym typeface="Calibri"/>
              </a:rPr>
              <a:t>.</a:t>
            </a:r>
            <a:endParaRPr lang="de-DE" sz="1800" b="0" i="0" u="none" strike="noStrike" cap="none" dirty="0">
              <a:solidFill>
                <a:schemeClr val="lt1"/>
              </a:solidFill>
              <a:latin typeface="Calibri"/>
              <a:ea typeface="Calibri"/>
              <a:cs typeface="Calibri"/>
              <a:sym typeface="Calibri"/>
            </a:endParaRPr>
          </a:p>
        </p:txBody>
      </p:sp>
      <p:pic>
        <p:nvPicPr>
          <p:cNvPr id="248" name="Google Shape;248;p16"/>
          <p:cNvPicPr preferRelativeResize="0"/>
          <p:nvPr/>
        </p:nvPicPr>
        <p:blipFill rotWithShape="1">
          <a:blip r:embed="rId3">
            <a:alphaModFix/>
          </a:blip>
          <a:srcRect/>
          <a:stretch/>
        </p:blipFill>
        <p:spPr>
          <a:xfrm>
            <a:off x="4443516" y="3581615"/>
            <a:ext cx="598714" cy="598714"/>
          </a:xfrm>
          <a:prstGeom prst="rect">
            <a:avLst/>
          </a:prstGeom>
          <a:noFill/>
          <a:ln>
            <a:noFill/>
          </a:ln>
        </p:spPr>
      </p:pic>
      <p:pic>
        <p:nvPicPr>
          <p:cNvPr id="249" name="Google Shape;249;p16"/>
          <p:cNvPicPr preferRelativeResize="0"/>
          <p:nvPr/>
        </p:nvPicPr>
        <p:blipFill rotWithShape="1">
          <a:blip r:embed="rId4">
            <a:alphaModFix/>
          </a:blip>
          <a:srcRect/>
          <a:stretch/>
        </p:blipFill>
        <p:spPr>
          <a:xfrm>
            <a:off x="4443525" y="2182150"/>
            <a:ext cx="598714" cy="682167"/>
          </a:xfrm>
          <a:prstGeom prst="rect">
            <a:avLst/>
          </a:prstGeom>
          <a:noFill/>
          <a:ln>
            <a:noFill/>
          </a:ln>
        </p:spPr>
      </p:pic>
      <p:pic>
        <p:nvPicPr>
          <p:cNvPr id="250" name="Google Shape;250;p16" descr="Logotipo, Icono&#10;&#10;Descripción generada automáticamente"/>
          <p:cNvPicPr preferRelativeResize="0"/>
          <p:nvPr/>
        </p:nvPicPr>
        <p:blipFill rotWithShape="1">
          <a:blip r:embed="rId5">
            <a:alphaModFix/>
          </a:blip>
          <a:srcRect/>
          <a:stretch/>
        </p:blipFill>
        <p:spPr>
          <a:xfrm>
            <a:off x="4342638" y="4650011"/>
            <a:ext cx="663939" cy="663939"/>
          </a:xfrm>
          <a:prstGeom prst="rect">
            <a:avLst/>
          </a:prstGeom>
          <a:noFill/>
          <a:ln>
            <a:noFill/>
          </a:ln>
        </p:spPr>
      </p:pic>
      <p:pic>
        <p:nvPicPr>
          <p:cNvPr id="251" name="Google Shape;251;p16"/>
          <p:cNvPicPr preferRelativeResize="0"/>
          <p:nvPr/>
        </p:nvPicPr>
        <p:blipFill>
          <a:blip r:embed="rId6">
            <a:alphaModFix/>
          </a:blip>
          <a:stretch>
            <a:fillRect/>
          </a:stretch>
        </p:blipFill>
        <p:spPr>
          <a:xfrm>
            <a:off x="435100" y="2126018"/>
            <a:ext cx="3114675" cy="3352800"/>
          </a:xfrm>
          <a:prstGeom prst="rect">
            <a:avLst/>
          </a:prstGeom>
          <a:noFill/>
          <a:ln>
            <a:noFill/>
          </a:ln>
        </p:spPr>
      </p:pic>
      <p:pic>
        <p:nvPicPr>
          <p:cNvPr id="2" name="Picture 1">
            <a:extLst>
              <a:ext uri="{FF2B5EF4-FFF2-40B4-BE49-F238E27FC236}">
                <a16:creationId xmlns:a16="http://schemas.microsoft.com/office/drawing/2014/main" id="{96233E6C-F4E8-79BB-2A97-182B11F8400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66707" y="1450093"/>
            <a:ext cx="1079500" cy="1509395"/>
          </a:xfrm>
          <a:prstGeom prst="rect">
            <a:avLst/>
          </a:prstGeom>
          <a:noFill/>
          <a:ln>
            <a:noFill/>
          </a:ln>
        </p:spPr>
      </p:pic>
    </p:spTree>
    <p:extLst>
      <p:ext uri="{BB962C8B-B14F-4D97-AF65-F5344CB8AC3E}">
        <p14:creationId xmlns:p14="http://schemas.microsoft.com/office/powerpoint/2010/main" val="3004411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5"/>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Data Takeover</a:t>
            </a:r>
            <a:endParaRPr>
              <a:solidFill>
                <a:srgbClr val="002060"/>
              </a:solidFill>
              <a:latin typeface="Poppins Medium"/>
              <a:ea typeface="Poppins Medium"/>
              <a:cs typeface="Poppins Medium"/>
              <a:sym typeface="Poppins Medium"/>
            </a:endParaRPr>
          </a:p>
        </p:txBody>
      </p:sp>
      <p:sp>
        <p:nvSpPr>
          <p:cNvPr id="232" name="Google Shape;232;p15"/>
          <p:cNvSpPr/>
          <p:nvPr/>
        </p:nvSpPr>
        <p:spPr>
          <a:xfrm>
            <a:off x="4719123" y="2487167"/>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de-DE" sz="1800" i="0" u="none" strike="noStrike" cap="none" dirty="0">
                <a:solidFill>
                  <a:srgbClr val="002060"/>
                </a:solidFill>
                <a:highlight>
                  <a:srgbClr val="FFFFFF"/>
                </a:highlight>
                <a:latin typeface="Calibri"/>
                <a:ea typeface="Calibri"/>
                <a:cs typeface="Calibri"/>
                <a:sym typeface="Calibri"/>
              </a:rPr>
              <a:t>Wissen, dass Daten einen Wert haben. Wissen, dass Daten für mehrere Zwecke verwendet werden können</a:t>
            </a:r>
            <a:endParaRPr sz="1800" i="0" u="none" strike="noStrike" cap="none" dirty="0">
              <a:solidFill>
                <a:srgbClr val="002060"/>
              </a:solidFill>
              <a:latin typeface="Calibri"/>
              <a:ea typeface="Calibri"/>
              <a:cs typeface="Calibri"/>
              <a:sym typeface="Calibri"/>
            </a:endParaRPr>
          </a:p>
        </p:txBody>
      </p:sp>
      <p:sp>
        <p:nvSpPr>
          <p:cNvPr id="233" name="Google Shape;233;p15"/>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de-DE" sz="1800" dirty="0">
                <a:solidFill>
                  <a:srgbClr val="0D406E"/>
                </a:solidFill>
                <a:latin typeface="Calibri"/>
                <a:ea typeface="Calibri"/>
                <a:cs typeface="Calibri"/>
                <a:sym typeface="Calibri"/>
              </a:rPr>
              <a:t>Ein/e </a:t>
            </a:r>
            <a:r>
              <a:rPr lang="de-DE" sz="1800" dirty="0" err="1">
                <a:solidFill>
                  <a:srgbClr val="0D406E"/>
                </a:solidFill>
                <a:latin typeface="Calibri"/>
                <a:ea typeface="Calibri"/>
                <a:cs typeface="Calibri"/>
                <a:sym typeface="Calibri"/>
              </a:rPr>
              <a:t>Spieler:in</a:t>
            </a:r>
            <a:r>
              <a:rPr lang="de-DE" sz="1800" dirty="0">
                <a:solidFill>
                  <a:srgbClr val="0D406E"/>
                </a:solidFill>
                <a:latin typeface="Calibri"/>
                <a:ea typeface="Calibri"/>
                <a:cs typeface="Calibri"/>
                <a:sym typeface="Calibri"/>
              </a:rPr>
              <a:t> gewinnt, wenn alle Gegner alle ihre Mächtige-Akteure-Karten verloren haben.</a:t>
            </a:r>
            <a:endParaRPr sz="1800" i="0" u="none" strike="noStrike" cap="none" dirty="0">
              <a:solidFill>
                <a:schemeClr val="lt1"/>
              </a:solidFill>
              <a:latin typeface="Calibri"/>
              <a:ea typeface="Calibri"/>
              <a:cs typeface="Calibri"/>
              <a:sym typeface="Calibri"/>
            </a:endParaRPr>
          </a:p>
        </p:txBody>
      </p:sp>
      <p:sp>
        <p:nvSpPr>
          <p:cNvPr id="234" name="Google Shape;234;p15"/>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i="0" u="none" strike="noStrike" cap="none" dirty="0">
                <a:solidFill>
                  <a:srgbClr val="0D406E"/>
                </a:solidFill>
                <a:latin typeface="Calibri"/>
                <a:ea typeface="Calibri"/>
                <a:cs typeface="Calibri"/>
                <a:sym typeface="Calibri"/>
              </a:rPr>
              <a:t>Bluffen ist eine der wichtigsten Spielmechaniken.</a:t>
            </a:r>
            <a:endParaRPr sz="1800" i="0" u="none" strike="noStrike" cap="none" dirty="0">
              <a:solidFill>
                <a:schemeClr val="lt1"/>
              </a:solidFill>
              <a:latin typeface="Calibri"/>
              <a:ea typeface="Calibri"/>
              <a:cs typeface="Calibri"/>
              <a:sym typeface="Calibri"/>
            </a:endParaRPr>
          </a:p>
        </p:txBody>
      </p:sp>
      <p:pic>
        <p:nvPicPr>
          <p:cNvPr id="235" name="Google Shape;235;p15"/>
          <p:cNvPicPr preferRelativeResize="0"/>
          <p:nvPr/>
        </p:nvPicPr>
        <p:blipFill rotWithShape="1">
          <a:blip r:embed="rId3">
            <a:alphaModFix/>
          </a:blip>
          <a:srcRect/>
          <a:stretch/>
        </p:blipFill>
        <p:spPr>
          <a:xfrm>
            <a:off x="4443516" y="3581615"/>
            <a:ext cx="598714" cy="598714"/>
          </a:xfrm>
          <a:prstGeom prst="rect">
            <a:avLst/>
          </a:prstGeom>
          <a:noFill/>
          <a:ln>
            <a:noFill/>
          </a:ln>
        </p:spPr>
      </p:pic>
      <p:pic>
        <p:nvPicPr>
          <p:cNvPr id="236" name="Google Shape;236;p15"/>
          <p:cNvPicPr preferRelativeResize="0"/>
          <p:nvPr/>
        </p:nvPicPr>
        <p:blipFill rotWithShape="1">
          <a:blip r:embed="rId4">
            <a:alphaModFix/>
          </a:blip>
          <a:srcRect/>
          <a:stretch/>
        </p:blipFill>
        <p:spPr>
          <a:xfrm>
            <a:off x="4271479" y="2319077"/>
            <a:ext cx="598714" cy="598714"/>
          </a:xfrm>
          <a:prstGeom prst="rect">
            <a:avLst/>
          </a:prstGeom>
          <a:noFill/>
          <a:ln>
            <a:noFill/>
          </a:ln>
        </p:spPr>
      </p:pic>
      <p:pic>
        <p:nvPicPr>
          <p:cNvPr id="237" name="Google Shape;237;p15"/>
          <p:cNvPicPr preferRelativeResize="0"/>
          <p:nvPr/>
        </p:nvPicPr>
        <p:blipFill rotWithShape="1">
          <a:blip r:embed="rId5">
            <a:alphaModFix/>
          </a:blip>
          <a:srcRect r="42131"/>
          <a:stretch/>
        </p:blipFill>
        <p:spPr>
          <a:xfrm>
            <a:off x="0" y="1937536"/>
            <a:ext cx="4221999" cy="2199035"/>
          </a:xfrm>
          <a:prstGeom prst="rect">
            <a:avLst/>
          </a:prstGeom>
          <a:noFill/>
          <a:ln>
            <a:noFill/>
          </a:ln>
        </p:spPr>
      </p:pic>
      <p:pic>
        <p:nvPicPr>
          <p:cNvPr id="238" name="Google Shape;238;p15"/>
          <p:cNvPicPr preferRelativeResize="0"/>
          <p:nvPr/>
        </p:nvPicPr>
        <p:blipFill rotWithShape="1">
          <a:blip r:embed="rId5">
            <a:alphaModFix/>
          </a:blip>
          <a:srcRect l="56743"/>
          <a:stretch/>
        </p:blipFill>
        <p:spPr>
          <a:xfrm>
            <a:off x="599668" y="4208055"/>
            <a:ext cx="3362011" cy="2342701"/>
          </a:xfrm>
          <a:prstGeom prst="rect">
            <a:avLst/>
          </a:prstGeom>
          <a:noFill/>
          <a:ln>
            <a:noFill/>
          </a:ln>
        </p:spPr>
      </p:pic>
      <p:pic>
        <p:nvPicPr>
          <p:cNvPr id="239" name="Google Shape;239;p15"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Tree>
    <p:extLst>
      <p:ext uri="{BB962C8B-B14F-4D97-AF65-F5344CB8AC3E}">
        <p14:creationId xmlns:p14="http://schemas.microsoft.com/office/powerpoint/2010/main" val="3993470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0"/>
          <p:cNvSpPr txBox="1">
            <a:spLocks noGrp="1"/>
          </p:cNvSpPr>
          <p:nvPr>
            <p:ph type="title"/>
          </p:nvPr>
        </p:nvSpPr>
        <p:spPr>
          <a:xfrm>
            <a:off x="846788" y="488205"/>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Where is Data in your Story?</a:t>
            </a:r>
            <a:endParaRPr/>
          </a:p>
        </p:txBody>
      </p:sp>
      <p:sp>
        <p:nvSpPr>
          <p:cNvPr id="167" name="Google Shape;167;p10"/>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de-DE" sz="1800" b="0" i="0" u="none" strike="noStrike" cap="none" dirty="0">
                <a:solidFill>
                  <a:srgbClr val="0D406E"/>
                </a:solidFill>
                <a:latin typeface="Calibri"/>
                <a:ea typeface="Calibri"/>
                <a:cs typeface="Calibri"/>
                <a:sym typeface="Calibri"/>
              </a:rPr>
              <a:t>Datenbasierte Entscheidungen treffen</a:t>
            </a:r>
            <a:endParaRPr lang="de-DE" sz="2000" b="0" i="0" u="none" strike="noStrike" cap="none" dirty="0">
              <a:solidFill>
                <a:schemeClr val="lt1"/>
              </a:solidFill>
              <a:latin typeface="Calibri"/>
              <a:ea typeface="Calibri"/>
              <a:cs typeface="Calibri"/>
              <a:sym typeface="Calibri"/>
            </a:endParaRPr>
          </a:p>
        </p:txBody>
      </p:sp>
      <p:sp>
        <p:nvSpPr>
          <p:cNvPr id="168" name="Google Shape;168;p10"/>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sp>
        <p:nvSpPr>
          <p:cNvPr id="169" name="Google Shape;169;p10"/>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de-DE" sz="1800" b="0" i="0" u="none" strike="noStrike" cap="none" dirty="0">
                <a:solidFill>
                  <a:srgbClr val="0D406E"/>
                </a:solidFill>
                <a:latin typeface="Calibri"/>
                <a:ea typeface="Calibri"/>
                <a:cs typeface="Calibri"/>
                <a:sym typeface="Calibri"/>
              </a:rPr>
              <a:t>Erfinde anhand der Karten eine Geschichte, in der die Kartenelemente und die Datenerstellung im eigenen Alltag vorkommen.</a:t>
            </a:r>
            <a:endParaRPr sz="1800" b="0" i="0" u="none" strike="noStrike" cap="none" dirty="0">
              <a:solidFill>
                <a:schemeClr val="lt1"/>
              </a:solidFill>
              <a:latin typeface="Calibri"/>
              <a:ea typeface="Calibri"/>
              <a:cs typeface="Calibri"/>
              <a:sym typeface="Calibri"/>
            </a:endParaRPr>
          </a:p>
        </p:txBody>
      </p:sp>
      <p:pic>
        <p:nvPicPr>
          <p:cNvPr id="170" name="Google Shape;170;p10"/>
          <p:cNvPicPr preferRelativeResize="0"/>
          <p:nvPr/>
        </p:nvPicPr>
        <p:blipFill rotWithShape="1">
          <a:blip r:embed="rId3">
            <a:alphaModFix/>
          </a:blip>
          <a:srcRect/>
          <a:stretch/>
        </p:blipFill>
        <p:spPr>
          <a:xfrm>
            <a:off x="4395772" y="3521617"/>
            <a:ext cx="598714" cy="598714"/>
          </a:xfrm>
          <a:prstGeom prst="rect">
            <a:avLst/>
          </a:prstGeom>
          <a:noFill/>
          <a:ln>
            <a:noFill/>
          </a:ln>
        </p:spPr>
      </p:pic>
      <p:pic>
        <p:nvPicPr>
          <p:cNvPr id="171" name="Google Shape;171;p10"/>
          <p:cNvPicPr preferRelativeResize="0"/>
          <p:nvPr/>
        </p:nvPicPr>
        <p:blipFill rotWithShape="1">
          <a:blip r:embed="rId4">
            <a:alphaModFix/>
          </a:blip>
          <a:srcRect/>
          <a:stretch/>
        </p:blipFill>
        <p:spPr>
          <a:xfrm>
            <a:off x="4434179" y="2280924"/>
            <a:ext cx="598714" cy="598714"/>
          </a:xfrm>
          <a:prstGeom prst="rect">
            <a:avLst/>
          </a:prstGeom>
          <a:noFill/>
          <a:ln>
            <a:noFill/>
          </a:ln>
        </p:spPr>
      </p:pic>
      <p:pic>
        <p:nvPicPr>
          <p:cNvPr id="172" name="Google Shape;172;p10"/>
          <p:cNvPicPr preferRelativeResize="0"/>
          <p:nvPr/>
        </p:nvPicPr>
        <p:blipFill rotWithShape="1">
          <a:blip r:embed="rId5">
            <a:alphaModFix/>
          </a:blip>
          <a:srcRect t="2124" r="48649" b="-1409"/>
          <a:stretch/>
        </p:blipFill>
        <p:spPr>
          <a:xfrm>
            <a:off x="186300" y="2879650"/>
            <a:ext cx="3883274" cy="2196000"/>
          </a:xfrm>
          <a:prstGeom prst="rect">
            <a:avLst/>
          </a:prstGeom>
          <a:noFill/>
          <a:ln>
            <a:noFill/>
          </a:ln>
        </p:spPr>
      </p:pic>
      <p:sp>
        <p:nvSpPr>
          <p:cNvPr id="173" name="Google Shape;173;p10"/>
          <p:cNvSpPr txBox="1"/>
          <p:nvPr/>
        </p:nvSpPr>
        <p:spPr>
          <a:xfrm>
            <a:off x="5032892" y="4897622"/>
            <a:ext cx="6312319"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de-DE" sz="1800" b="0" i="0" u="none" strike="noStrike" cap="none" dirty="0">
                <a:solidFill>
                  <a:srgbClr val="0D406E"/>
                </a:solidFill>
                <a:latin typeface="Calibri"/>
                <a:ea typeface="Calibri"/>
                <a:cs typeface="Calibri"/>
                <a:sym typeface="Calibri"/>
              </a:rPr>
              <a:t>Die Erzählung, die die meisten Stimmen erhält, gewinnt die Runde. Nach drei Runden gewinnt, wer die meisten Runden für sich entschieden hat.</a:t>
            </a:r>
            <a:endParaRPr sz="1400" b="0" i="0" u="none" strike="noStrike" cap="none" dirty="0">
              <a:solidFill>
                <a:srgbClr val="000000"/>
              </a:solidFill>
              <a:latin typeface="Arial"/>
              <a:ea typeface="Arial"/>
              <a:cs typeface="Arial"/>
              <a:sym typeface="Arial"/>
            </a:endParaRPr>
          </a:p>
        </p:txBody>
      </p:sp>
      <p:pic>
        <p:nvPicPr>
          <p:cNvPr id="174" name="Google Shape;174;p10"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Tree>
    <p:extLst>
      <p:ext uri="{BB962C8B-B14F-4D97-AF65-F5344CB8AC3E}">
        <p14:creationId xmlns:p14="http://schemas.microsoft.com/office/powerpoint/2010/main" val="2917435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9"/>
          <p:cNvSpPr txBox="1">
            <a:spLocks noGrp="1"/>
          </p:cNvSpPr>
          <p:nvPr>
            <p:ph type="title"/>
          </p:nvPr>
        </p:nvSpPr>
        <p:spPr>
          <a:xfrm>
            <a:off x="846788" y="554147"/>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dirty="0">
                <a:solidFill>
                  <a:srgbClr val="002060"/>
                </a:solidFill>
                <a:latin typeface="Poppins Medium"/>
                <a:ea typeface="Poppins Medium"/>
                <a:cs typeface="Poppins Medium"/>
                <a:sym typeface="Poppins Medium"/>
              </a:rPr>
              <a:t>Wifi &amp; Data</a:t>
            </a:r>
            <a:endParaRPr dirty="0"/>
          </a:p>
        </p:txBody>
      </p:sp>
      <p:pic>
        <p:nvPicPr>
          <p:cNvPr id="154" name="Google Shape;154;p9"/>
          <p:cNvPicPr preferRelativeResize="0"/>
          <p:nvPr/>
        </p:nvPicPr>
        <p:blipFill rotWithShape="1">
          <a:blip r:embed="rId3">
            <a:alphaModFix/>
          </a:blip>
          <a:srcRect t="1088"/>
          <a:stretch/>
        </p:blipFill>
        <p:spPr>
          <a:xfrm>
            <a:off x="113325" y="2868175"/>
            <a:ext cx="4140349" cy="2720524"/>
          </a:xfrm>
          <a:prstGeom prst="rect">
            <a:avLst/>
          </a:prstGeom>
          <a:noFill/>
          <a:ln>
            <a:noFill/>
          </a:ln>
        </p:spPr>
      </p:pic>
      <p:sp>
        <p:nvSpPr>
          <p:cNvPr id="155" name="Google Shape;155;p9"/>
          <p:cNvSpPr/>
          <p:nvPr/>
        </p:nvSpPr>
        <p:spPr>
          <a:xfrm>
            <a:off x="4703819" y="249663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i="0" u="none" strike="noStrike" cap="none" dirty="0">
                <a:solidFill>
                  <a:srgbClr val="0D406E"/>
                </a:solidFill>
                <a:latin typeface="Calibri"/>
                <a:ea typeface="Calibri"/>
                <a:cs typeface="Calibri"/>
                <a:sym typeface="Calibri"/>
              </a:rPr>
              <a:t>Verstehen, dass Daten überall entstehen</a:t>
            </a:r>
            <a:endParaRPr lang="de-DE" sz="1800" i="0" u="none" strike="noStrike" cap="none" dirty="0">
              <a:solidFill>
                <a:srgbClr val="000000"/>
              </a:solidFill>
              <a:latin typeface="Calibri"/>
              <a:ea typeface="Calibri"/>
              <a:cs typeface="Calibri"/>
              <a:sym typeface="Calibri"/>
            </a:endParaRPr>
          </a:p>
        </p:txBody>
      </p:sp>
      <p:sp>
        <p:nvSpPr>
          <p:cNvPr id="156" name="Google Shape;156;p9"/>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57" name="Google Shape;157;p9"/>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algn="ctr">
              <a:buSzPts val="2400"/>
            </a:pPr>
            <a:r>
              <a:rPr lang="de-DE" sz="1800" b="0" i="0" u="none" strike="noStrike" cap="none" dirty="0">
                <a:solidFill>
                  <a:srgbClr val="0D406E"/>
                </a:solidFill>
                <a:latin typeface="Calibri"/>
                <a:ea typeface="Calibri"/>
                <a:cs typeface="Calibri"/>
                <a:sym typeface="Calibri"/>
              </a:rPr>
              <a:t>Adaption des beliebten Leiterspiels mit Quizfragen über Daten.</a:t>
            </a:r>
            <a:endParaRPr lang="en-US" sz="1800" b="0" i="0" u="none" strike="noStrike" cap="none" dirty="0">
              <a:solidFill>
                <a:schemeClr val="lt1"/>
              </a:solidFill>
              <a:latin typeface="Calibri"/>
              <a:ea typeface="Calibri"/>
              <a:cs typeface="Calibri"/>
              <a:sym typeface="Calibri"/>
            </a:endParaRPr>
          </a:p>
        </p:txBody>
      </p:sp>
      <p:pic>
        <p:nvPicPr>
          <p:cNvPr id="158" name="Google Shape;158;p9"/>
          <p:cNvPicPr preferRelativeResize="0"/>
          <p:nvPr/>
        </p:nvPicPr>
        <p:blipFill rotWithShape="1">
          <a:blip r:embed="rId4">
            <a:alphaModFix/>
          </a:blip>
          <a:srcRect/>
          <a:stretch/>
        </p:blipFill>
        <p:spPr>
          <a:xfrm>
            <a:off x="4419766" y="3554277"/>
            <a:ext cx="598714" cy="598714"/>
          </a:xfrm>
          <a:prstGeom prst="rect">
            <a:avLst/>
          </a:prstGeom>
          <a:noFill/>
          <a:ln>
            <a:noFill/>
          </a:ln>
        </p:spPr>
      </p:pic>
      <p:pic>
        <p:nvPicPr>
          <p:cNvPr id="159" name="Google Shape;159;p9"/>
          <p:cNvPicPr preferRelativeResize="0"/>
          <p:nvPr/>
        </p:nvPicPr>
        <p:blipFill rotWithShape="1">
          <a:blip r:embed="rId5">
            <a:alphaModFix/>
          </a:blip>
          <a:srcRect/>
          <a:stretch/>
        </p:blipFill>
        <p:spPr>
          <a:xfrm>
            <a:off x="4419766" y="2269452"/>
            <a:ext cx="598714" cy="598714"/>
          </a:xfrm>
          <a:prstGeom prst="rect">
            <a:avLst/>
          </a:prstGeom>
          <a:noFill/>
          <a:ln>
            <a:noFill/>
          </a:ln>
        </p:spPr>
      </p:pic>
      <p:pic>
        <p:nvPicPr>
          <p:cNvPr id="160" name="Google Shape;160;p9"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
        <p:nvSpPr>
          <p:cNvPr id="161" name="Google Shape;161;p9"/>
          <p:cNvSpPr txBox="1"/>
          <p:nvPr/>
        </p:nvSpPr>
        <p:spPr>
          <a:xfrm>
            <a:off x="5018480" y="5056240"/>
            <a:ext cx="609600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de-DE" sz="1800" b="0" i="0" u="none" strike="noStrike" cap="none">
                <a:solidFill>
                  <a:srgbClr val="0D406E"/>
                </a:solidFill>
                <a:latin typeface="Calibri"/>
                <a:ea typeface="Calibri"/>
                <a:cs typeface="Calibri"/>
                <a:sym typeface="Calibri"/>
              </a:rPr>
              <a:t>Es gewinnt, wer als erstes die Ziellinie (Position 36) erreicht.</a:t>
            </a:r>
            <a:endParaRPr lang="de-DE" sz="1800" b="0" i="0" u="none" strike="noStrike" cap="none" dirty="0">
              <a:solidFill>
                <a:srgbClr val="0D406E"/>
              </a:solidFill>
              <a:latin typeface="Calibri"/>
              <a:ea typeface="Calibri"/>
              <a:cs typeface="Calibri"/>
              <a:sym typeface="Calibri"/>
            </a:endParaRPr>
          </a:p>
        </p:txBody>
      </p:sp>
    </p:spTree>
    <p:extLst>
      <p:ext uri="{BB962C8B-B14F-4D97-AF65-F5344CB8AC3E}">
        <p14:creationId xmlns:p14="http://schemas.microsoft.com/office/powerpoint/2010/main" val="1402181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3"/>
          <p:cNvSpPr txBox="1">
            <a:spLocks noGrp="1"/>
          </p:cNvSpPr>
          <p:nvPr>
            <p:ph type="title"/>
          </p:nvPr>
        </p:nvSpPr>
        <p:spPr>
          <a:xfrm>
            <a:off x="846788" y="317742"/>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Data iceberg</a:t>
            </a:r>
            <a:endParaRPr/>
          </a:p>
        </p:txBody>
      </p:sp>
      <p:sp>
        <p:nvSpPr>
          <p:cNvPr id="207" name="Google Shape;207;p13"/>
          <p:cNvSpPr/>
          <p:nvPr/>
        </p:nvSpPr>
        <p:spPr>
          <a:xfrm>
            <a:off x="4719123" y="2487099"/>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D406E"/>
                </a:solidFill>
                <a:latin typeface="Calibri"/>
                <a:ea typeface="Calibri"/>
                <a:cs typeface="Calibri"/>
                <a:sym typeface="Calibri"/>
              </a:rPr>
              <a:t>     </a:t>
            </a:r>
            <a:endParaRPr sz="2400" b="0" i="0" u="none" strike="noStrike" cap="none">
              <a:solidFill>
                <a:schemeClr val="lt1"/>
              </a:solidFill>
              <a:latin typeface="Calibri"/>
              <a:ea typeface="Calibri"/>
              <a:cs typeface="Calibri"/>
              <a:sym typeface="Calibri"/>
            </a:endParaRPr>
          </a:p>
        </p:txBody>
      </p:sp>
      <p:sp>
        <p:nvSpPr>
          <p:cNvPr id="208" name="Google Shape;208;p13"/>
          <p:cNvSpPr/>
          <p:nvPr/>
        </p:nvSpPr>
        <p:spPr>
          <a:xfrm>
            <a:off x="4741223" y="4844211"/>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de-DE" sz="1800" b="0" i="0" u="none" strike="noStrike" cap="none" dirty="0">
                <a:solidFill>
                  <a:srgbClr val="0D406E"/>
                </a:solidFill>
                <a:latin typeface="Calibri"/>
                <a:ea typeface="Calibri"/>
                <a:cs typeface="Calibri"/>
                <a:sym typeface="Calibri"/>
              </a:rPr>
              <a:t>Es gewinnt die Person mit den meisten passenden Kartenpaaren auf dem rechten Teil des persönlichen Spielbretts.</a:t>
            </a:r>
            <a:endParaRPr sz="1600" b="0" i="0" u="none" strike="noStrike" cap="none" dirty="0">
              <a:solidFill>
                <a:schemeClr val="lt1"/>
              </a:solidFill>
              <a:latin typeface="Calibri"/>
              <a:ea typeface="Calibri"/>
              <a:cs typeface="Calibri"/>
              <a:sym typeface="Calibri"/>
            </a:endParaRPr>
          </a:p>
        </p:txBody>
      </p:sp>
      <p:sp>
        <p:nvSpPr>
          <p:cNvPr id="209" name="Google Shape;209;p13"/>
          <p:cNvSpPr/>
          <p:nvPr/>
        </p:nvSpPr>
        <p:spPr>
          <a:xfrm>
            <a:off x="4719123" y="3513255"/>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b="0" i="0" u="none" strike="noStrike" cap="none" dirty="0">
                <a:solidFill>
                  <a:srgbClr val="0D406E"/>
                </a:solidFill>
                <a:latin typeface="Calibri"/>
                <a:ea typeface="Calibri"/>
                <a:cs typeface="Calibri"/>
                <a:sym typeface="Calibri"/>
              </a:rPr>
              <a:t>Ein Memory das verschiedene Datentypen sowie Beispiele für sie vorstellt, die die Spieler erraten müssen.</a:t>
            </a:r>
            <a:endParaRPr sz="2400" b="0" i="0" u="none" strike="noStrike" cap="none" dirty="0">
              <a:solidFill>
                <a:schemeClr val="lt1"/>
              </a:solidFill>
              <a:latin typeface="Calibri"/>
              <a:ea typeface="Calibri"/>
              <a:cs typeface="Calibri"/>
              <a:sym typeface="Calibri"/>
            </a:endParaRPr>
          </a:p>
        </p:txBody>
      </p:sp>
      <p:pic>
        <p:nvPicPr>
          <p:cNvPr id="210" name="Google Shape;210;p13"/>
          <p:cNvPicPr preferRelativeResize="0"/>
          <p:nvPr/>
        </p:nvPicPr>
        <p:blipFill rotWithShape="1">
          <a:blip r:embed="rId3">
            <a:alphaModFix/>
          </a:blip>
          <a:srcRect/>
          <a:stretch/>
        </p:blipFill>
        <p:spPr>
          <a:xfrm>
            <a:off x="4441866" y="3563579"/>
            <a:ext cx="598714" cy="598714"/>
          </a:xfrm>
          <a:prstGeom prst="rect">
            <a:avLst/>
          </a:prstGeom>
          <a:noFill/>
          <a:ln>
            <a:noFill/>
          </a:ln>
        </p:spPr>
      </p:pic>
      <p:pic>
        <p:nvPicPr>
          <p:cNvPr id="211" name="Google Shape;211;p13"/>
          <p:cNvPicPr preferRelativeResize="0"/>
          <p:nvPr/>
        </p:nvPicPr>
        <p:blipFill rotWithShape="1">
          <a:blip r:embed="rId4">
            <a:alphaModFix/>
          </a:blip>
          <a:srcRect/>
          <a:stretch/>
        </p:blipFill>
        <p:spPr>
          <a:xfrm>
            <a:off x="4389560" y="2396351"/>
            <a:ext cx="598714" cy="598714"/>
          </a:xfrm>
          <a:prstGeom prst="rect">
            <a:avLst/>
          </a:prstGeom>
          <a:noFill/>
          <a:ln>
            <a:noFill/>
          </a:ln>
        </p:spPr>
      </p:pic>
      <p:pic>
        <p:nvPicPr>
          <p:cNvPr id="212" name="Google Shape;212;p13"/>
          <p:cNvPicPr preferRelativeResize="0"/>
          <p:nvPr/>
        </p:nvPicPr>
        <p:blipFill rotWithShape="1">
          <a:blip r:embed="rId5">
            <a:alphaModFix/>
          </a:blip>
          <a:srcRect/>
          <a:stretch/>
        </p:blipFill>
        <p:spPr>
          <a:xfrm>
            <a:off x="275396" y="2181504"/>
            <a:ext cx="3821267" cy="3910134"/>
          </a:xfrm>
          <a:prstGeom prst="rect">
            <a:avLst/>
          </a:prstGeom>
          <a:noFill/>
          <a:ln>
            <a:noFill/>
          </a:ln>
        </p:spPr>
      </p:pic>
      <p:pic>
        <p:nvPicPr>
          <p:cNvPr id="213" name="Google Shape;213;p13"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
        <p:nvSpPr>
          <p:cNvPr id="214" name="Google Shape;214;p13"/>
          <p:cNvSpPr txBox="1"/>
          <p:nvPr/>
        </p:nvSpPr>
        <p:spPr>
          <a:xfrm>
            <a:off x="5385783" y="2684993"/>
            <a:ext cx="60960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de-DE" sz="1800" b="0" i="0" u="none" strike="noStrike" cap="none" dirty="0">
                <a:solidFill>
                  <a:srgbClr val="0D406E"/>
                </a:solidFill>
                <a:latin typeface="Calibri"/>
                <a:ea typeface="Calibri"/>
                <a:cs typeface="Calibri"/>
                <a:sym typeface="Calibri"/>
              </a:rPr>
              <a:t>Verstehen, was Daten sind und wie sie erstellt werden</a:t>
            </a:r>
            <a:endParaRPr sz="1800" b="0" i="0" u="none" strike="noStrike" cap="none" dirty="0">
              <a:solidFill>
                <a:srgbClr val="0D406E"/>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i="1">
                <a:solidFill>
                  <a:srgbClr val="002060"/>
                </a:solidFill>
                <a:latin typeface="Poppins Medium"/>
                <a:ea typeface="Poppins Medium"/>
                <a:cs typeface="Poppins Medium"/>
                <a:sym typeface="Poppins Medium"/>
              </a:rPr>
              <a:t>Protearn</a:t>
            </a:r>
            <a:r>
              <a:rPr lang="es-ES">
                <a:solidFill>
                  <a:srgbClr val="002060"/>
                </a:solidFill>
                <a:latin typeface="Poppins Medium"/>
                <a:ea typeface="Poppins Medium"/>
                <a:cs typeface="Poppins Medium"/>
                <a:sym typeface="Poppins Medium"/>
              </a:rPr>
              <a:t> your data</a:t>
            </a:r>
            <a:endParaRPr/>
          </a:p>
        </p:txBody>
      </p:sp>
      <p:sp>
        <p:nvSpPr>
          <p:cNvPr id="220" name="Google Shape;220;p14"/>
          <p:cNvSpPr/>
          <p:nvPr/>
        </p:nvSpPr>
        <p:spPr>
          <a:xfrm>
            <a:off x="4719123" y="2334767"/>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i="0" u="none" strike="noStrike" cap="none" dirty="0">
                <a:solidFill>
                  <a:srgbClr val="0D406E"/>
                </a:solidFill>
                <a:latin typeface="Calibri"/>
                <a:ea typeface="Calibri"/>
                <a:cs typeface="Calibri"/>
                <a:sym typeface="Calibri"/>
              </a:rPr>
              <a:t>Externe Geräte/Apps zum Sammeln von Daten verwenden</a:t>
            </a:r>
            <a:endParaRPr sz="1800" i="0" u="none" strike="noStrike" cap="none" dirty="0">
              <a:solidFill>
                <a:schemeClr val="lt1"/>
              </a:solidFill>
              <a:latin typeface="Calibri"/>
              <a:ea typeface="Calibri"/>
              <a:cs typeface="Calibri"/>
              <a:sym typeface="Calibri"/>
            </a:endParaRPr>
          </a:p>
        </p:txBody>
      </p:sp>
      <p:sp>
        <p:nvSpPr>
          <p:cNvPr id="221" name="Google Shape;221;p14"/>
          <p:cNvSpPr/>
          <p:nvPr/>
        </p:nvSpPr>
        <p:spPr>
          <a:xfrm>
            <a:off x="4703819" y="4767943"/>
            <a:ext cx="6933000" cy="18894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de-DE" sz="1800" i="0" u="none" strike="noStrike" cap="none" dirty="0">
                <a:solidFill>
                  <a:srgbClr val="0D406E"/>
                </a:solidFill>
                <a:latin typeface="Calibri"/>
                <a:ea typeface="Calibri"/>
                <a:cs typeface="Calibri"/>
                <a:sym typeface="Calibri"/>
              </a:rPr>
              <a:t>Die erste Person, die das letzte Feld (mit einer Flagge) erreicht, STOPPT das Spiel, und es gewinnt, wer die meisten geschützten Daten (mit Schlosskarten abgedeckte Datenkarten) und die meisten mit einer Lernkarte (der Glühbirnen-Symbolkarte) abgedeckten Datenkarten hat.</a:t>
            </a:r>
            <a:endParaRPr sz="1800" i="0" u="none" strike="noStrike" cap="none" dirty="0">
              <a:solidFill>
                <a:srgbClr val="000000"/>
              </a:solidFill>
              <a:latin typeface="Calibri"/>
              <a:ea typeface="Calibri"/>
              <a:cs typeface="Calibri"/>
              <a:sym typeface="Calibri"/>
            </a:endParaRPr>
          </a:p>
        </p:txBody>
      </p:sp>
      <p:sp>
        <p:nvSpPr>
          <p:cNvPr id="222" name="Google Shape;222;p14"/>
          <p:cNvSpPr/>
          <p:nvPr/>
        </p:nvSpPr>
        <p:spPr>
          <a:xfrm>
            <a:off x="4719125" y="3404988"/>
            <a:ext cx="6917700" cy="12129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dirty="0">
                <a:solidFill>
                  <a:srgbClr val="0D406E"/>
                </a:solidFill>
                <a:latin typeface="Calibri"/>
                <a:ea typeface="Calibri"/>
                <a:cs typeface="Calibri"/>
                <a:sym typeface="Calibri"/>
              </a:rPr>
              <a:t>Beim Durchlaufen des Spielfeldes sammeln die Spieler Daten (Karten mit Datensymbol), auf denen 3 Aktionen ausgeführt werden können.</a:t>
            </a:r>
            <a:endParaRPr sz="1800" i="0" u="none" strike="noStrike" cap="none" dirty="0">
              <a:solidFill>
                <a:schemeClr val="lt1"/>
              </a:solidFill>
              <a:latin typeface="Calibri"/>
              <a:ea typeface="Calibri"/>
              <a:cs typeface="Calibri"/>
              <a:sym typeface="Calibri"/>
            </a:endParaRPr>
          </a:p>
        </p:txBody>
      </p:sp>
      <p:pic>
        <p:nvPicPr>
          <p:cNvPr id="223" name="Google Shape;223;p14"/>
          <p:cNvPicPr preferRelativeResize="0"/>
          <p:nvPr/>
        </p:nvPicPr>
        <p:blipFill rotWithShape="1">
          <a:blip r:embed="rId3">
            <a:alphaModFix/>
          </a:blip>
          <a:srcRect/>
          <a:stretch/>
        </p:blipFill>
        <p:spPr>
          <a:xfrm>
            <a:off x="4404462" y="3537856"/>
            <a:ext cx="598714" cy="598714"/>
          </a:xfrm>
          <a:prstGeom prst="rect">
            <a:avLst/>
          </a:prstGeom>
          <a:noFill/>
          <a:ln>
            <a:noFill/>
          </a:ln>
        </p:spPr>
      </p:pic>
      <p:pic>
        <p:nvPicPr>
          <p:cNvPr id="224" name="Google Shape;224;p14"/>
          <p:cNvPicPr preferRelativeResize="0"/>
          <p:nvPr/>
        </p:nvPicPr>
        <p:blipFill rotWithShape="1">
          <a:blip r:embed="rId4">
            <a:alphaModFix/>
          </a:blip>
          <a:srcRect/>
          <a:stretch/>
        </p:blipFill>
        <p:spPr>
          <a:xfrm>
            <a:off x="4419766" y="2250512"/>
            <a:ext cx="598714" cy="598714"/>
          </a:xfrm>
          <a:prstGeom prst="rect">
            <a:avLst/>
          </a:prstGeom>
          <a:noFill/>
          <a:ln>
            <a:noFill/>
          </a:ln>
        </p:spPr>
      </p:pic>
      <p:pic>
        <p:nvPicPr>
          <p:cNvPr id="225" name="Google Shape;225;p14"/>
          <p:cNvPicPr preferRelativeResize="0"/>
          <p:nvPr/>
        </p:nvPicPr>
        <p:blipFill rotWithShape="1">
          <a:blip r:embed="rId5">
            <a:alphaModFix/>
          </a:blip>
          <a:srcRect/>
          <a:stretch/>
        </p:blipFill>
        <p:spPr>
          <a:xfrm>
            <a:off x="86611" y="2685362"/>
            <a:ext cx="4301382" cy="2902417"/>
          </a:xfrm>
          <a:prstGeom prst="rect">
            <a:avLst/>
          </a:prstGeom>
          <a:noFill/>
          <a:ln>
            <a:noFill/>
          </a:ln>
        </p:spPr>
      </p:pic>
      <p:pic>
        <p:nvPicPr>
          <p:cNvPr id="226" name="Google Shape;226;p14"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8"/>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Dalicious week</a:t>
            </a:r>
            <a:endParaRPr>
              <a:solidFill>
                <a:srgbClr val="002060"/>
              </a:solidFill>
              <a:latin typeface="Poppins Medium"/>
              <a:ea typeface="Poppins Medium"/>
              <a:cs typeface="Poppins Medium"/>
              <a:sym typeface="Poppins Medium"/>
            </a:endParaRPr>
          </a:p>
        </p:txBody>
      </p:sp>
      <p:sp>
        <p:nvSpPr>
          <p:cNvPr id="269" name="Google Shape;269;p18"/>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i="0" u="none" strike="noStrike" cap="none" dirty="0">
                <a:solidFill>
                  <a:srgbClr val="0D406E"/>
                </a:solidFill>
                <a:latin typeface="Calibri"/>
                <a:ea typeface="Calibri"/>
                <a:cs typeface="Calibri"/>
                <a:sym typeface="Calibri"/>
              </a:rPr>
              <a:t>Einfache Dateiformate wie .</a:t>
            </a:r>
            <a:r>
              <a:rPr lang="de-DE" sz="1800" i="0" u="none" strike="noStrike" cap="none" dirty="0" err="1">
                <a:solidFill>
                  <a:srgbClr val="0D406E"/>
                </a:solidFill>
                <a:latin typeface="Calibri"/>
                <a:ea typeface="Calibri"/>
                <a:cs typeface="Calibri"/>
                <a:sym typeface="Calibri"/>
              </a:rPr>
              <a:t>txt</a:t>
            </a:r>
            <a:r>
              <a:rPr lang="de-DE" sz="1800" i="0" u="none" strike="noStrike" cap="none" dirty="0">
                <a:solidFill>
                  <a:srgbClr val="0D406E"/>
                </a:solidFill>
                <a:latin typeface="Calibri"/>
                <a:ea typeface="Calibri"/>
                <a:cs typeface="Calibri"/>
                <a:sym typeface="Calibri"/>
              </a:rPr>
              <a:t> oder .</a:t>
            </a:r>
            <a:r>
              <a:rPr lang="de-DE" sz="1800" i="0" u="none" strike="noStrike" cap="none" dirty="0" err="1">
                <a:solidFill>
                  <a:srgbClr val="0D406E"/>
                </a:solidFill>
                <a:latin typeface="Calibri"/>
                <a:ea typeface="Calibri"/>
                <a:cs typeface="Calibri"/>
                <a:sym typeface="Calibri"/>
              </a:rPr>
              <a:t>xsl</a:t>
            </a:r>
            <a:r>
              <a:rPr lang="de-DE" sz="1800" i="0" u="none" strike="noStrike" cap="none" dirty="0">
                <a:solidFill>
                  <a:srgbClr val="0D406E"/>
                </a:solidFill>
                <a:latin typeface="Calibri"/>
                <a:ea typeface="Calibri"/>
                <a:cs typeface="Calibri"/>
                <a:sym typeface="Calibri"/>
              </a:rPr>
              <a:t> erstellen, bearbeiten und speichern.</a:t>
            </a:r>
            <a:endParaRPr sz="1800" i="0" u="none" strike="noStrike" cap="none" dirty="0">
              <a:solidFill>
                <a:srgbClr val="000000"/>
              </a:solidFill>
              <a:latin typeface="Calibri"/>
              <a:ea typeface="Calibri"/>
              <a:cs typeface="Calibri"/>
              <a:sym typeface="Calibri"/>
            </a:endParaRPr>
          </a:p>
        </p:txBody>
      </p:sp>
      <p:sp>
        <p:nvSpPr>
          <p:cNvPr id="270" name="Google Shape;270;p18"/>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i="0" u="none" strike="noStrike" cap="none" dirty="0">
                <a:solidFill>
                  <a:srgbClr val="0D406E"/>
                </a:solidFill>
                <a:latin typeface="Calibri"/>
                <a:ea typeface="Calibri"/>
                <a:cs typeface="Calibri"/>
                <a:sym typeface="Calibri"/>
              </a:rPr>
              <a:t>Es gewinnt die Person, die ihre ideale Woche erreicht (oder diejenige, die ihr nach 7 Runden am nächsten ist).</a:t>
            </a:r>
            <a:endParaRPr sz="1800" i="0" u="none" strike="noStrike" cap="none" dirty="0">
              <a:solidFill>
                <a:srgbClr val="000000"/>
              </a:solidFill>
              <a:latin typeface="Calibri"/>
              <a:ea typeface="Calibri"/>
              <a:cs typeface="Calibri"/>
              <a:sym typeface="Calibri"/>
            </a:endParaRPr>
          </a:p>
        </p:txBody>
      </p:sp>
      <p:sp>
        <p:nvSpPr>
          <p:cNvPr id="271" name="Google Shape;271;p18"/>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72" name="Google Shape;272;p18"/>
          <p:cNvPicPr preferRelativeResize="0"/>
          <p:nvPr/>
        </p:nvPicPr>
        <p:blipFill rotWithShape="1">
          <a:blip r:embed="rId3">
            <a:alphaModFix/>
          </a:blip>
          <a:srcRect/>
          <a:stretch/>
        </p:blipFill>
        <p:spPr>
          <a:xfrm>
            <a:off x="4379643" y="2292161"/>
            <a:ext cx="598714" cy="598714"/>
          </a:xfrm>
          <a:prstGeom prst="rect">
            <a:avLst/>
          </a:prstGeom>
          <a:noFill/>
          <a:ln>
            <a:noFill/>
          </a:ln>
        </p:spPr>
      </p:pic>
      <p:pic>
        <p:nvPicPr>
          <p:cNvPr id="273" name="Google Shape;273;p18"/>
          <p:cNvPicPr preferRelativeResize="0"/>
          <p:nvPr/>
        </p:nvPicPr>
        <p:blipFill rotWithShape="1">
          <a:blip r:embed="rId4">
            <a:alphaModFix/>
          </a:blip>
          <a:srcRect/>
          <a:stretch/>
        </p:blipFill>
        <p:spPr>
          <a:xfrm>
            <a:off x="196354" y="1884040"/>
            <a:ext cx="3639003" cy="4637314"/>
          </a:xfrm>
          <a:prstGeom prst="rect">
            <a:avLst/>
          </a:prstGeom>
          <a:noFill/>
          <a:ln>
            <a:noFill/>
          </a:ln>
        </p:spPr>
      </p:pic>
      <p:pic>
        <p:nvPicPr>
          <p:cNvPr id="274" name="Google Shape;274;p18"/>
          <p:cNvPicPr preferRelativeResize="0"/>
          <p:nvPr/>
        </p:nvPicPr>
        <p:blipFill rotWithShape="1">
          <a:blip r:embed="rId5">
            <a:alphaModFix/>
          </a:blip>
          <a:srcRect/>
          <a:stretch/>
        </p:blipFill>
        <p:spPr>
          <a:xfrm>
            <a:off x="4251375" y="3433586"/>
            <a:ext cx="598714" cy="598714"/>
          </a:xfrm>
          <a:prstGeom prst="rect">
            <a:avLst/>
          </a:prstGeom>
          <a:noFill/>
          <a:ln>
            <a:noFill/>
          </a:ln>
        </p:spPr>
      </p:pic>
      <p:sp>
        <p:nvSpPr>
          <p:cNvPr id="275" name="Google Shape;275;p18"/>
          <p:cNvSpPr txBox="1"/>
          <p:nvPr/>
        </p:nvSpPr>
        <p:spPr>
          <a:xfrm>
            <a:off x="4719123" y="3732943"/>
            <a:ext cx="6626089"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de-DE" sz="1800" i="0" u="none" strike="noStrike" cap="none" dirty="0">
                <a:solidFill>
                  <a:srgbClr val="0D406E"/>
                </a:solidFill>
                <a:latin typeface="Calibri"/>
                <a:ea typeface="Calibri"/>
                <a:cs typeface="Calibri"/>
                <a:sym typeface="Calibri"/>
              </a:rPr>
              <a:t>Ziel ist, die "ideale Woche" zu erreichen, indem die Spieler ihren Zeitplan effizient organisieren und sich mit Aktivitäten beschäftigen, die mit Energie, Ruhe, Bewegung und Liebe zu tun haben.</a:t>
            </a:r>
            <a:endParaRPr sz="1800" i="0" u="none" strike="noStrike" cap="none" dirty="0">
              <a:solidFill>
                <a:srgbClr val="000000"/>
              </a:solidFill>
              <a:latin typeface="Calibri"/>
              <a:ea typeface="Calibri"/>
              <a:cs typeface="Calibri"/>
              <a:sym typeface="Calibri"/>
            </a:endParaRPr>
          </a:p>
        </p:txBody>
      </p:sp>
      <p:pic>
        <p:nvPicPr>
          <p:cNvPr id="276" name="Google Shape;276;p18"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7"/>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Databi</a:t>
            </a:r>
            <a:endParaRPr>
              <a:solidFill>
                <a:srgbClr val="002060"/>
              </a:solidFill>
              <a:latin typeface="Poppins Medium"/>
              <a:ea typeface="Poppins Medium"/>
              <a:cs typeface="Poppins Medium"/>
              <a:sym typeface="Poppins Medium"/>
            </a:endParaRPr>
          </a:p>
        </p:txBody>
      </p:sp>
      <p:sp>
        <p:nvSpPr>
          <p:cNvPr id="257" name="Google Shape;257;p17"/>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de-DE" sz="1800" i="0" u="none" strike="noStrike" cap="none" dirty="0">
                <a:solidFill>
                  <a:srgbClr val="0D406E"/>
                </a:solidFill>
                <a:latin typeface="Calibri"/>
                <a:ea typeface="Calibri"/>
                <a:cs typeface="Calibri"/>
                <a:sym typeface="Calibri"/>
              </a:rPr>
              <a:t>Ihren Einfluss auf Peers oder Interessengruppen verstehen; ihnen helfen, das Potenzial und die Anwendungen von Daten zu verstehen</a:t>
            </a:r>
            <a:endParaRPr sz="1800" i="0" u="none" strike="noStrike" cap="none" dirty="0">
              <a:solidFill>
                <a:schemeClr val="lt1"/>
              </a:solidFill>
              <a:latin typeface="Calibri"/>
              <a:ea typeface="Calibri"/>
              <a:cs typeface="Calibri"/>
              <a:sym typeface="Calibri"/>
            </a:endParaRPr>
          </a:p>
        </p:txBody>
      </p:sp>
      <p:sp>
        <p:nvSpPr>
          <p:cNvPr id="258" name="Google Shape;258;p17"/>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i="0" u="none" strike="noStrike" cap="none" dirty="0">
                <a:solidFill>
                  <a:srgbClr val="0D406E"/>
                </a:solidFill>
                <a:latin typeface="Calibri"/>
                <a:ea typeface="Calibri"/>
                <a:cs typeface="Calibri"/>
                <a:sym typeface="Calibri"/>
              </a:rPr>
              <a:t>Sie haben gemeinsam alle Kategorien abgeschlossen... gewonnen!</a:t>
            </a:r>
            <a:endParaRPr sz="1800" i="0" u="none" strike="noStrike" cap="none" dirty="0">
              <a:solidFill>
                <a:schemeClr val="lt1"/>
              </a:solidFill>
              <a:latin typeface="Calibri"/>
              <a:ea typeface="Calibri"/>
              <a:cs typeface="Calibri"/>
              <a:sym typeface="Calibri"/>
            </a:endParaRPr>
          </a:p>
        </p:txBody>
      </p:sp>
      <p:sp>
        <p:nvSpPr>
          <p:cNvPr id="259" name="Google Shape;259;p17"/>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i="0" u="none" strike="noStrike" cap="none" dirty="0" err="1">
                <a:solidFill>
                  <a:srgbClr val="0D406E"/>
                </a:solidFill>
                <a:latin typeface="Calibri"/>
                <a:ea typeface="Calibri"/>
                <a:cs typeface="Calibri"/>
                <a:sym typeface="Calibri"/>
              </a:rPr>
              <a:t>Databi</a:t>
            </a:r>
            <a:r>
              <a:rPr lang="de-DE" sz="1800" i="0" u="none" strike="noStrike" cap="none" dirty="0">
                <a:solidFill>
                  <a:srgbClr val="0D406E"/>
                </a:solidFill>
                <a:latin typeface="Calibri"/>
                <a:ea typeface="Calibri"/>
                <a:cs typeface="Calibri"/>
                <a:sym typeface="Calibri"/>
              </a:rPr>
              <a:t> ist ein kooperatives Spiel, das heißt, alle spielen im selben Team. </a:t>
            </a:r>
            <a:endParaRPr sz="1800" i="0" u="none" strike="noStrike" cap="none" dirty="0">
              <a:solidFill>
                <a:srgbClr val="000000"/>
              </a:solidFill>
              <a:latin typeface="Calibri"/>
              <a:ea typeface="Calibri"/>
              <a:cs typeface="Calibri"/>
              <a:sym typeface="Calibri"/>
            </a:endParaRPr>
          </a:p>
        </p:txBody>
      </p:sp>
      <p:pic>
        <p:nvPicPr>
          <p:cNvPr id="260" name="Google Shape;260;p17"/>
          <p:cNvPicPr preferRelativeResize="0"/>
          <p:nvPr/>
        </p:nvPicPr>
        <p:blipFill rotWithShape="1">
          <a:blip r:embed="rId3">
            <a:alphaModFix/>
          </a:blip>
          <a:srcRect/>
          <a:stretch/>
        </p:blipFill>
        <p:spPr>
          <a:xfrm>
            <a:off x="4404462" y="3593241"/>
            <a:ext cx="598714" cy="598714"/>
          </a:xfrm>
          <a:prstGeom prst="rect">
            <a:avLst/>
          </a:prstGeom>
          <a:noFill/>
          <a:ln>
            <a:noFill/>
          </a:ln>
        </p:spPr>
      </p:pic>
      <p:pic>
        <p:nvPicPr>
          <p:cNvPr id="261" name="Google Shape;261;p17"/>
          <p:cNvPicPr preferRelativeResize="0"/>
          <p:nvPr/>
        </p:nvPicPr>
        <p:blipFill rotWithShape="1">
          <a:blip r:embed="rId4">
            <a:alphaModFix/>
          </a:blip>
          <a:srcRect/>
          <a:stretch/>
        </p:blipFill>
        <p:spPr>
          <a:xfrm>
            <a:off x="4445568" y="2291416"/>
            <a:ext cx="598714" cy="598714"/>
          </a:xfrm>
          <a:prstGeom prst="rect">
            <a:avLst/>
          </a:prstGeom>
          <a:noFill/>
          <a:ln>
            <a:noFill/>
          </a:ln>
        </p:spPr>
      </p:pic>
      <p:pic>
        <p:nvPicPr>
          <p:cNvPr id="262" name="Google Shape;262;p17"/>
          <p:cNvPicPr preferRelativeResize="0"/>
          <p:nvPr/>
        </p:nvPicPr>
        <p:blipFill rotWithShape="1">
          <a:blip r:embed="rId5">
            <a:alphaModFix/>
          </a:blip>
          <a:srcRect/>
          <a:stretch/>
        </p:blipFill>
        <p:spPr>
          <a:xfrm>
            <a:off x="0" y="2007506"/>
            <a:ext cx="4278462" cy="3391807"/>
          </a:xfrm>
          <a:prstGeom prst="rect">
            <a:avLst/>
          </a:prstGeom>
          <a:noFill/>
          <a:ln>
            <a:noFill/>
          </a:ln>
        </p:spPr>
      </p:pic>
      <p:pic>
        <p:nvPicPr>
          <p:cNvPr id="263" name="Google Shape;263;p17"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67bb54d984_0_0"/>
          <p:cNvSpPr txBox="1">
            <a:spLocks noGrp="1"/>
          </p:cNvSpPr>
          <p:nvPr>
            <p:ph type="title"/>
          </p:nvPr>
        </p:nvSpPr>
        <p:spPr>
          <a:xfrm>
            <a:off x="838200" y="57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Dali Escape Room</a:t>
            </a:r>
            <a:endParaRPr>
              <a:solidFill>
                <a:srgbClr val="002060"/>
              </a:solidFill>
              <a:latin typeface="Poppins Medium"/>
              <a:ea typeface="Poppins Medium"/>
              <a:cs typeface="Poppins Medium"/>
              <a:sym typeface="Poppins Medium"/>
            </a:endParaRPr>
          </a:p>
        </p:txBody>
      </p:sp>
      <p:sp>
        <p:nvSpPr>
          <p:cNvPr id="296" name="Google Shape;296;g267bb54d984_0_0"/>
          <p:cNvSpPr/>
          <p:nvPr/>
        </p:nvSpPr>
        <p:spPr>
          <a:xfrm>
            <a:off x="4719123" y="2487167"/>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D406E"/>
              </a:solidFill>
              <a:latin typeface="Calibri"/>
              <a:ea typeface="Calibri"/>
              <a:cs typeface="Calibri"/>
              <a:sym typeface="Calibri"/>
            </a:endParaRPr>
          </a:p>
        </p:txBody>
      </p:sp>
      <p:sp>
        <p:nvSpPr>
          <p:cNvPr id="297" name="Google Shape;297;g267bb54d984_0_0"/>
          <p:cNvSpPr/>
          <p:nvPr/>
        </p:nvSpPr>
        <p:spPr>
          <a:xfrm>
            <a:off x="4703819" y="4844143"/>
            <a:ext cx="6933000" cy="10704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a:buNone/>
            </a:pPr>
            <a:r>
              <a:rPr lang="de-DE" sz="1800" dirty="0">
                <a:solidFill>
                  <a:srgbClr val="0D406E"/>
                </a:solidFill>
                <a:latin typeface="Calibri"/>
                <a:ea typeface="Calibri"/>
                <a:cs typeface="Calibri"/>
                <a:sym typeface="Calibri"/>
              </a:rPr>
              <a:t>Die </a:t>
            </a:r>
            <a:r>
              <a:rPr lang="de-DE" sz="1800" dirty="0" err="1">
                <a:solidFill>
                  <a:srgbClr val="0D406E"/>
                </a:solidFill>
                <a:latin typeface="Calibri"/>
                <a:ea typeface="Calibri"/>
                <a:cs typeface="Calibri"/>
                <a:sym typeface="Calibri"/>
              </a:rPr>
              <a:t>Spieler:innen</a:t>
            </a:r>
            <a:r>
              <a:rPr lang="de-DE" sz="1800" dirty="0">
                <a:solidFill>
                  <a:srgbClr val="0D406E"/>
                </a:solidFill>
                <a:latin typeface="Calibri"/>
                <a:ea typeface="Calibri"/>
                <a:cs typeface="Calibri"/>
                <a:sym typeface="Calibri"/>
              </a:rPr>
              <a:t> müssen das Spiel innerhalb eines bestimmten Zeitrahmens abschließen.</a:t>
            </a:r>
            <a:endParaRPr sz="2400" dirty="0">
              <a:solidFill>
                <a:srgbClr val="0D406E"/>
              </a:solidFill>
              <a:latin typeface="Calibri"/>
              <a:ea typeface="Calibri"/>
              <a:cs typeface="Calibri"/>
              <a:sym typeface="Calibri"/>
            </a:endParaRPr>
          </a:p>
        </p:txBody>
      </p:sp>
      <p:sp>
        <p:nvSpPr>
          <p:cNvPr id="298" name="Google Shape;298;g267bb54d984_0_0"/>
          <p:cNvSpPr/>
          <p:nvPr/>
        </p:nvSpPr>
        <p:spPr>
          <a:xfrm>
            <a:off x="4719123" y="3665655"/>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dirty="0">
                <a:solidFill>
                  <a:srgbClr val="0D406E"/>
                </a:solidFill>
                <a:latin typeface="Calibri"/>
                <a:ea typeface="Calibri"/>
                <a:cs typeface="Calibri"/>
                <a:sym typeface="Calibri"/>
              </a:rPr>
              <a:t>Ein teambasiertes Spiel mit 9 ineinander greifenden Puzzeln</a:t>
            </a:r>
            <a:endParaRPr sz="1800" b="0" i="0" u="none" strike="noStrike" cap="none" dirty="0">
              <a:solidFill>
                <a:schemeClr val="lt1"/>
              </a:solidFill>
              <a:latin typeface="Calibri"/>
              <a:ea typeface="Calibri"/>
              <a:cs typeface="Calibri"/>
              <a:sym typeface="Calibri"/>
            </a:endParaRPr>
          </a:p>
        </p:txBody>
      </p:sp>
      <p:pic>
        <p:nvPicPr>
          <p:cNvPr id="299" name="Google Shape;299;g267bb54d984_0_0"/>
          <p:cNvPicPr preferRelativeResize="0"/>
          <p:nvPr/>
        </p:nvPicPr>
        <p:blipFill rotWithShape="1">
          <a:blip r:embed="rId3">
            <a:alphaModFix/>
          </a:blip>
          <a:srcRect/>
          <a:stretch/>
        </p:blipFill>
        <p:spPr>
          <a:xfrm>
            <a:off x="4354854" y="3453144"/>
            <a:ext cx="598714" cy="598714"/>
          </a:xfrm>
          <a:prstGeom prst="rect">
            <a:avLst/>
          </a:prstGeom>
          <a:noFill/>
          <a:ln>
            <a:noFill/>
          </a:ln>
        </p:spPr>
      </p:pic>
      <p:pic>
        <p:nvPicPr>
          <p:cNvPr id="300" name="Google Shape;300;g267bb54d984_0_0"/>
          <p:cNvPicPr preferRelativeResize="0"/>
          <p:nvPr/>
        </p:nvPicPr>
        <p:blipFill rotWithShape="1">
          <a:blip r:embed="rId4">
            <a:alphaModFix/>
          </a:blip>
          <a:srcRect/>
          <a:stretch/>
        </p:blipFill>
        <p:spPr>
          <a:xfrm>
            <a:off x="4419766" y="2348665"/>
            <a:ext cx="598714" cy="598714"/>
          </a:xfrm>
          <a:prstGeom prst="rect">
            <a:avLst/>
          </a:prstGeom>
          <a:noFill/>
          <a:ln>
            <a:noFill/>
          </a:ln>
        </p:spPr>
      </p:pic>
      <p:pic>
        <p:nvPicPr>
          <p:cNvPr id="301" name="Google Shape;301;g267bb54d984_0_0" descr="Logotipo, Icono&#10;&#10;Descripción generada automáticamente"/>
          <p:cNvPicPr preferRelativeResize="0"/>
          <p:nvPr/>
        </p:nvPicPr>
        <p:blipFill rotWithShape="1">
          <a:blip r:embed="rId5">
            <a:alphaModFix/>
          </a:blip>
          <a:srcRect/>
          <a:stretch/>
        </p:blipFill>
        <p:spPr>
          <a:xfrm>
            <a:off x="4342638" y="4650011"/>
            <a:ext cx="663939" cy="663939"/>
          </a:xfrm>
          <a:prstGeom prst="rect">
            <a:avLst/>
          </a:prstGeom>
          <a:noFill/>
          <a:ln>
            <a:noFill/>
          </a:ln>
        </p:spPr>
      </p:pic>
      <p:sp>
        <p:nvSpPr>
          <p:cNvPr id="302" name="Google Shape;302;g267bb54d984_0_0"/>
          <p:cNvSpPr txBox="1"/>
          <p:nvPr/>
        </p:nvSpPr>
        <p:spPr>
          <a:xfrm>
            <a:off x="4953568" y="2624233"/>
            <a:ext cx="6548150" cy="646290"/>
          </a:xfrm>
          <a:prstGeom prst="rect">
            <a:avLst/>
          </a:pr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900"/>
              <a:buFont typeface="Arial"/>
              <a:buNone/>
            </a:pPr>
            <a:r>
              <a:rPr lang="de-DE" sz="1800" i="0" u="none" strike="noStrike" cap="none" dirty="0">
                <a:solidFill>
                  <a:srgbClr val="0D406E"/>
                </a:solidFill>
                <a:latin typeface="Calibri"/>
                <a:ea typeface="Calibri"/>
                <a:cs typeface="Calibri"/>
                <a:sym typeface="Calibri"/>
              </a:rPr>
              <a:t>Ihren Einfluss auf Peers oder Interessengruppen verstehen; ihnen helfen, das Potenzial und die Anwendungen von Daten zu verstehen</a:t>
            </a:r>
            <a:endParaRPr lang="de-DE" sz="1800" i="0" u="none" strike="noStrike" cap="none" dirty="0">
              <a:solidFill>
                <a:schemeClr val="lt1"/>
              </a:solidFill>
              <a:latin typeface="Calibri"/>
              <a:ea typeface="Calibri"/>
              <a:cs typeface="Calibri"/>
              <a:sym typeface="Calibri"/>
            </a:endParaRPr>
          </a:p>
        </p:txBody>
      </p:sp>
      <p:pic>
        <p:nvPicPr>
          <p:cNvPr id="303" name="Google Shape;303;g267bb54d984_0_0"/>
          <p:cNvPicPr preferRelativeResize="0"/>
          <p:nvPr/>
        </p:nvPicPr>
        <p:blipFill>
          <a:blip r:embed="rId6">
            <a:alphaModFix/>
          </a:blip>
          <a:stretch>
            <a:fillRect/>
          </a:stretch>
        </p:blipFill>
        <p:spPr>
          <a:xfrm>
            <a:off x="196700" y="1518300"/>
            <a:ext cx="4037838" cy="49489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1" name="Google Shape;101;g255ac47f60a_0_1"/>
          <p:cNvPicPr preferRelativeResize="0"/>
          <p:nvPr/>
        </p:nvPicPr>
        <p:blipFill rotWithShape="1">
          <a:blip r:embed="rId3">
            <a:alphaModFix/>
          </a:blip>
          <a:srcRect/>
          <a:stretch/>
        </p:blipFill>
        <p:spPr>
          <a:xfrm>
            <a:off x="6447415" y="5678164"/>
            <a:ext cx="5203759" cy="1092775"/>
          </a:xfrm>
          <a:prstGeom prst="rect">
            <a:avLst/>
          </a:prstGeom>
          <a:noFill/>
          <a:ln>
            <a:noFill/>
          </a:ln>
        </p:spPr>
      </p:pic>
      <p:pic>
        <p:nvPicPr>
          <p:cNvPr id="102" name="Google Shape;102;g255ac47f60a_0_1" descr="Go Study | Course Finder"/>
          <p:cNvPicPr preferRelativeResize="0"/>
          <p:nvPr/>
        </p:nvPicPr>
        <p:blipFill rotWithShape="1">
          <a:blip r:embed="rId4">
            <a:alphaModFix/>
          </a:blip>
          <a:srcRect/>
          <a:stretch/>
        </p:blipFill>
        <p:spPr>
          <a:xfrm>
            <a:off x="559400" y="1775575"/>
            <a:ext cx="1702858" cy="1170726"/>
          </a:xfrm>
          <a:prstGeom prst="rect">
            <a:avLst/>
          </a:prstGeom>
          <a:noFill/>
          <a:ln>
            <a:noFill/>
          </a:ln>
        </p:spPr>
      </p:pic>
      <p:pic>
        <p:nvPicPr>
          <p:cNvPr id="103" name="Google Shape;103;g255ac47f60a_0_1" descr="University of Bergen : Rankings, Fees &amp;amp; Courses Details | Top Universities"/>
          <p:cNvPicPr preferRelativeResize="0"/>
          <p:nvPr/>
        </p:nvPicPr>
        <p:blipFill rotWithShape="1">
          <a:blip r:embed="rId5">
            <a:alphaModFix/>
          </a:blip>
          <a:srcRect/>
          <a:stretch/>
        </p:blipFill>
        <p:spPr>
          <a:xfrm>
            <a:off x="838199" y="365125"/>
            <a:ext cx="1325700" cy="1325700"/>
          </a:xfrm>
          <a:prstGeom prst="rect">
            <a:avLst/>
          </a:prstGeom>
          <a:noFill/>
          <a:ln>
            <a:noFill/>
          </a:ln>
        </p:spPr>
      </p:pic>
      <p:pic>
        <p:nvPicPr>
          <p:cNvPr id="104" name="Google Shape;104;g255ac47f60a_0_1" descr="Logotipo, nombre de la empresa&#10;&#10;Descripción generada automáticamente"/>
          <p:cNvPicPr preferRelativeResize="0"/>
          <p:nvPr/>
        </p:nvPicPr>
        <p:blipFill rotWithShape="1">
          <a:blip r:embed="rId6">
            <a:alphaModFix/>
          </a:blip>
          <a:srcRect t="26358" b="23087"/>
          <a:stretch/>
        </p:blipFill>
        <p:spPr>
          <a:xfrm>
            <a:off x="277650" y="4678175"/>
            <a:ext cx="3084032" cy="866150"/>
          </a:xfrm>
          <a:prstGeom prst="rect">
            <a:avLst/>
          </a:prstGeom>
          <a:noFill/>
          <a:ln>
            <a:noFill/>
          </a:ln>
        </p:spPr>
      </p:pic>
      <p:pic>
        <p:nvPicPr>
          <p:cNvPr id="105" name="Google Shape;105;g255ac47f60a_0_1" descr="Un letrero de color blanco&#10;&#10;Descripción generada automáticamente con confianza media"/>
          <p:cNvPicPr preferRelativeResize="0"/>
          <p:nvPr/>
        </p:nvPicPr>
        <p:blipFill rotWithShape="1">
          <a:blip r:embed="rId7">
            <a:alphaModFix/>
          </a:blip>
          <a:srcRect/>
          <a:stretch/>
        </p:blipFill>
        <p:spPr>
          <a:xfrm>
            <a:off x="918924" y="2894049"/>
            <a:ext cx="1325699" cy="1694200"/>
          </a:xfrm>
          <a:prstGeom prst="rect">
            <a:avLst/>
          </a:prstGeom>
          <a:noFill/>
          <a:ln>
            <a:noFill/>
          </a:ln>
        </p:spPr>
      </p:pic>
      <p:pic>
        <p:nvPicPr>
          <p:cNvPr id="106" name="Google Shape;106;g255ac47f60a_0_1" descr="Universidad de Murcia - Cursos.com"/>
          <p:cNvPicPr preferRelativeResize="0"/>
          <p:nvPr/>
        </p:nvPicPr>
        <p:blipFill rotWithShape="1">
          <a:blip r:embed="rId8">
            <a:alphaModFix/>
          </a:blip>
          <a:srcRect t="24303" b="23632"/>
          <a:stretch/>
        </p:blipFill>
        <p:spPr>
          <a:xfrm>
            <a:off x="277651" y="5791476"/>
            <a:ext cx="3327386" cy="866150"/>
          </a:xfrm>
          <a:prstGeom prst="rect">
            <a:avLst/>
          </a:prstGeom>
          <a:noFill/>
          <a:ln>
            <a:noFill/>
          </a:ln>
        </p:spPr>
      </p:pic>
      <p:pic>
        <p:nvPicPr>
          <p:cNvPr id="107" name="Google Shape;107;g255ac47f60a_0_1"/>
          <p:cNvPicPr preferRelativeResize="0"/>
          <p:nvPr/>
        </p:nvPicPr>
        <p:blipFill rotWithShape="1">
          <a:blip r:embed="rId9">
            <a:alphaModFix/>
          </a:blip>
          <a:srcRect/>
          <a:stretch/>
        </p:blipFill>
        <p:spPr>
          <a:xfrm>
            <a:off x="2965669" y="365123"/>
            <a:ext cx="8388129" cy="46038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07"/>
        <p:cNvGrpSpPr/>
        <p:nvPr/>
      </p:nvGrpSpPr>
      <p:grpSpPr>
        <a:xfrm>
          <a:off x="0" y="0"/>
          <a:ext cx="0" cy="0"/>
          <a:chOff x="0" y="0"/>
          <a:chExt cx="0" cy="0"/>
        </a:xfrm>
      </p:grpSpPr>
      <p:sp>
        <p:nvSpPr>
          <p:cNvPr id="308" name="Google Shape;308;p20"/>
          <p:cNvSpPr txBox="1"/>
          <p:nvPr/>
        </p:nvSpPr>
        <p:spPr>
          <a:xfrm>
            <a:off x="0" y="2613392"/>
            <a:ext cx="12191999" cy="31700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dirty="0">
                <a:solidFill>
                  <a:schemeClr val="lt1"/>
                </a:solidFill>
                <a:latin typeface="Poppins Medium"/>
                <a:ea typeface="Poppins Medium"/>
                <a:cs typeface="Poppins Medium"/>
                <a:sym typeface="Poppins Medium"/>
              </a:rPr>
              <a:t>5 online Minigames</a:t>
            </a:r>
            <a:endParaRPr sz="10000" b="0" i="0" u="none" strike="noStrike" cap="none" dirty="0">
              <a:solidFill>
                <a:schemeClr val="lt1"/>
              </a:solidFill>
              <a:latin typeface="Poppins Medium"/>
              <a:ea typeface="Poppins Medium"/>
              <a:cs typeface="Poppins Medium"/>
              <a:sym typeface="Poppi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12"/>
        <p:cNvGrpSpPr/>
        <p:nvPr/>
      </p:nvGrpSpPr>
      <p:grpSpPr>
        <a:xfrm>
          <a:off x="0" y="0"/>
          <a:ext cx="0" cy="0"/>
          <a:chOff x="0" y="0"/>
          <a:chExt cx="0" cy="0"/>
        </a:xfrm>
      </p:grpSpPr>
      <p:pic>
        <p:nvPicPr>
          <p:cNvPr id="313" name="Google Shape;313;g255ac47f60a_0_86"/>
          <p:cNvPicPr preferRelativeResize="0"/>
          <p:nvPr/>
        </p:nvPicPr>
        <p:blipFill>
          <a:blip r:embed="rId3">
            <a:alphaModFix/>
          </a:blip>
          <a:stretch>
            <a:fillRect/>
          </a:stretch>
        </p:blipFill>
        <p:spPr>
          <a:xfrm>
            <a:off x="5270675" y="152400"/>
            <a:ext cx="6678419" cy="6553199"/>
          </a:xfrm>
          <a:prstGeom prst="rect">
            <a:avLst/>
          </a:prstGeom>
          <a:noFill/>
          <a:ln>
            <a:noFill/>
          </a:ln>
        </p:spPr>
      </p:pic>
      <p:sp>
        <p:nvSpPr>
          <p:cNvPr id="314" name="Google Shape;314;g255ac47f60a_0_86"/>
          <p:cNvSpPr txBox="1"/>
          <p:nvPr/>
        </p:nvSpPr>
        <p:spPr>
          <a:xfrm>
            <a:off x="186874" y="1757386"/>
            <a:ext cx="5612100" cy="327778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s-ES" sz="6000" dirty="0">
                <a:solidFill>
                  <a:schemeClr val="lt1"/>
                </a:solidFill>
                <a:latin typeface="Poppins Medium"/>
                <a:ea typeface="Poppins Medium"/>
                <a:cs typeface="Poppins Medium"/>
                <a:sym typeface="Poppins Medium"/>
              </a:rPr>
              <a:t>Organisation der Spieler und Gruppen</a:t>
            </a:r>
            <a:endParaRPr sz="6000" u="none" strike="noStrike" cap="none" dirty="0">
              <a:solidFill>
                <a:schemeClr val="lt1"/>
              </a:solidFill>
              <a:latin typeface="Poppins Medium"/>
              <a:ea typeface="Poppins Medium"/>
              <a:cs typeface="Poppins Medium"/>
              <a:sym typeface="Poppi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18"/>
        <p:cNvGrpSpPr/>
        <p:nvPr/>
      </p:nvGrpSpPr>
      <p:grpSpPr>
        <a:xfrm>
          <a:off x="0" y="0"/>
          <a:ext cx="0" cy="0"/>
          <a:chOff x="0" y="0"/>
          <a:chExt cx="0" cy="0"/>
        </a:xfrm>
      </p:grpSpPr>
      <p:sp>
        <p:nvSpPr>
          <p:cNvPr id="319" name="Google Shape;319;p22"/>
          <p:cNvSpPr txBox="1"/>
          <p:nvPr/>
        </p:nvSpPr>
        <p:spPr>
          <a:xfrm>
            <a:off x="816120" y="974355"/>
            <a:ext cx="3823567" cy="47089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Time to play</a:t>
            </a:r>
            <a:endParaRPr sz="10000" b="0" i="0" u="none" strike="noStrike" cap="none">
              <a:solidFill>
                <a:schemeClr val="lt1"/>
              </a:solidFill>
              <a:latin typeface="Poppins Medium"/>
              <a:ea typeface="Poppins Medium"/>
              <a:cs typeface="Poppins Medium"/>
              <a:sym typeface="Poppins Medium"/>
            </a:endParaRPr>
          </a:p>
        </p:txBody>
      </p:sp>
      <p:pic>
        <p:nvPicPr>
          <p:cNvPr id="320" name="Google Shape;320;p22" descr="Pantalla de computadora con fondo azul&#10;&#10;Descripción generada automáticamente con confianza baja"/>
          <p:cNvPicPr preferRelativeResize="0"/>
          <p:nvPr/>
        </p:nvPicPr>
        <p:blipFill rotWithShape="1">
          <a:blip r:embed="rId3">
            <a:alphaModFix/>
          </a:blip>
          <a:srcRect/>
          <a:stretch/>
        </p:blipFill>
        <p:spPr>
          <a:xfrm>
            <a:off x="7552314" y="643467"/>
            <a:ext cx="3050157" cy="55710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24"/>
        <p:cNvGrpSpPr/>
        <p:nvPr/>
      </p:nvGrpSpPr>
      <p:grpSpPr>
        <a:xfrm>
          <a:off x="0" y="0"/>
          <a:ext cx="0" cy="0"/>
          <a:chOff x="0" y="0"/>
          <a:chExt cx="0" cy="0"/>
        </a:xfrm>
      </p:grpSpPr>
      <p:sp>
        <p:nvSpPr>
          <p:cNvPr id="325" name="Google Shape;325;p23"/>
          <p:cNvSpPr txBox="1"/>
          <p:nvPr/>
        </p:nvSpPr>
        <p:spPr>
          <a:xfrm>
            <a:off x="4670078" y="1145431"/>
            <a:ext cx="7371148" cy="4567137"/>
          </a:xfrm>
          <a:prstGeom prst="rect">
            <a:avLst/>
          </a:prstGeom>
          <a:blipFill rotWithShape="1">
            <a:blip r:embed="rId3">
              <a:alphaModFix/>
            </a:blip>
            <a:stretch>
              <a:fillRect/>
            </a:stretch>
          </a:blip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326" name="Google Shape;326;p23"/>
          <p:cNvSpPr txBox="1"/>
          <p:nvPr/>
        </p:nvSpPr>
        <p:spPr>
          <a:xfrm>
            <a:off x="150774" y="1981521"/>
            <a:ext cx="4923497" cy="3170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Time to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finish</a:t>
            </a:r>
            <a:endParaRPr sz="10000" b="0" i="0" u="none" strike="noStrike" cap="none">
              <a:solidFill>
                <a:schemeClr val="lt1"/>
              </a:solidFill>
              <a:latin typeface="Poppins Medium"/>
              <a:ea typeface="Poppins Medium"/>
              <a:cs typeface="Poppins Medium"/>
              <a:sym typeface="Poppi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30"/>
        <p:cNvGrpSpPr/>
        <p:nvPr/>
      </p:nvGrpSpPr>
      <p:grpSpPr>
        <a:xfrm>
          <a:off x="0" y="0"/>
          <a:ext cx="0" cy="0"/>
          <a:chOff x="0" y="0"/>
          <a:chExt cx="0" cy="0"/>
        </a:xfrm>
      </p:grpSpPr>
      <p:sp>
        <p:nvSpPr>
          <p:cNvPr id="331" name="Google Shape;331;p24"/>
          <p:cNvSpPr txBox="1"/>
          <p:nvPr/>
        </p:nvSpPr>
        <p:spPr>
          <a:xfrm>
            <a:off x="2259718" y="1461283"/>
            <a:ext cx="8047835" cy="31700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dirty="0">
                <a:solidFill>
                  <a:schemeClr val="lt1"/>
                </a:solidFill>
                <a:latin typeface="Poppins Medium"/>
                <a:ea typeface="Poppins Medium"/>
                <a:cs typeface="Poppins Medium"/>
                <a:sym typeface="Poppins Medium"/>
              </a:rPr>
              <a:t>Was haben Sie gelernt?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55ac47f60a_0_93"/>
          <p:cNvSpPr txBox="1"/>
          <p:nvPr/>
        </p:nvSpPr>
        <p:spPr>
          <a:xfrm>
            <a:off x="822481" y="401000"/>
            <a:ext cx="3573000" cy="10974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64B4C7"/>
              </a:buClr>
              <a:buSzPct val="120000"/>
              <a:buFont typeface="Poppins Medium"/>
              <a:buNone/>
            </a:pPr>
            <a:r>
              <a:rPr lang="es-ES" sz="6000" dirty="0">
                <a:solidFill>
                  <a:srgbClr val="64B4C7"/>
                </a:solidFill>
                <a:latin typeface="Poppins Medium"/>
                <a:ea typeface="Poppins Medium"/>
                <a:cs typeface="Poppins Medium"/>
                <a:sym typeface="Poppins Medium"/>
              </a:rPr>
              <a:t>Rahmen</a:t>
            </a:r>
            <a:endParaRPr sz="6000" b="0" i="0" u="none" strike="noStrike" cap="none" dirty="0">
              <a:solidFill>
                <a:srgbClr val="000000"/>
              </a:solidFill>
              <a:latin typeface="Arial"/>
              <a:ea typeface="Arial"/>
              <a:cs typeface="Arial"/>
              <a:sym typeface="Arial"/>
            </a:endParaRPr>
          </a:p>
        </p:txBody>
      </p:sp>
      <p:sp>
        <p:nvSpPr>
          <p:cNvPr id="338" name="Google Shape;338;g255ac47f60a_0_93"/>
          <p:cNvSpPr txBox="1"/>
          <p:nvPr/>
        </p:nvSpPr>
        <p:spPr>
          <a:xfrm>
            <a:off x="8477172" y="2818350"/>
            <a:ext cx="3638700" cy="12213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s-ES" sz="4000" dirty="0">
                <a:solidFill>
                  <a:srgbClr val="000000"/>
                </a:solidFill>
                <a:latin typeface="Caveat"/>
                <a:ea typeface="Caveat"/>
                <a:cs typeface="Caveat"/>
                <a:sym typeface="Caveat"/>
              </a:rPr>
              <a:t>Datenbasiertes Engagement</a:t>
            </a:r>
            <a:endParaRPr sz="1900" b="1" dirty="0">
              <a:solidFill>
                <a:srgbClr val="000000"/>
              </a:solidFill>
              <a:latin typeface="Roboto"/>
              <a:ea typeface="Roboto"/>
              <a:cs typeface="Roboto"/>
              <a:sym typeface="Roboto"/>
            </a:endParaRPr>
          </a:p>
        </p:txBody>
      </p:sp>
      <p:sp>
        <p:nvSpPr>
          <p:cNvPr id="339" name="Google Shape;339;g255ac47f60a_0_93"/>
          <p:cNvSpPr txBox="1"/>
          <p:nvPr/>
        </p:nvSpPr>
        <p:spPr>
          <a:xfrm>
            <a:off x="342031" y="2464401"/>
            <a:ext cx="4267200" cy="10974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de-DE" sz="4000" dirty="0">
                <a:solidFill>
                  <a:srgbClr val="000000"/>
                </a:solidFill>
                <a:latin typeface="Caveat"/>
                <a:ea typeface="Caveat"/>
                <a:cs typeface="Caveat"/>
                <a:sym typeface="Caveat"/>
              </a:rPr>
              <a:t>Daten verstehen</a:t>
            </a:r>
            <a:endParaRPr sz="4000" dirty="0">
              <a:solidFill>
                <a:srgbClr val="000000"/>
              </a:solidFill>
              <a:latin typeface="Caveat"/>
              <a:ea typeface="Caveat"/>
              <a:cs typeface="Caveat"/>
              <a:sym typeface="Caveat"/>
            </a:endParaRPr>
          </a:p>
        </p:txBody>
      </p:sp>
      <p:sp>
        <p:nvSpPr>
          <p:cNvPr id="340" name="Google Shape;340;g255ac47f60a_0_93"/>
          <p:cNvSpPr txBox="1"/>
          <p:nvPr/>
        </p:nvSpPr>
        <p:spPr>
          <a:xfrm>
            <a:off x="5035042" y="755453"/>
            <a:ext cx="3055500" cy="122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None/>
            </a:pPr>
            <a:r>
              <a:rPr lang="de-DE" sz="4000" dirty="0">
                <a:solidFill>
                  <a:srgbClr val="000000"/>
                </a:solidFill>
                <a:latin typeface="Caveat"/>
                <a:ea typeface="Caveat"/>
                <a:cs typeface="Caveat"/>
                <a:sym typeface="Caveat"/>
              </a:rPr>
              <a:t>Datenbasiertes Handeln</a:t>
            </a:r>
            <a:endParaRPr sz="1900" b="1" dirty="0">
              <a:solidFill>
                <a:srgbClr val="000000"/>
              </a:solidFill>
              <a:latin typeface="Roboto"/>
              <a:ea typeface="Roboto"/>
              <a:cs typeface="Roboto"/>
              <a:sym typeface="Roboto"/>
            </a:endParaRPr>
          </a:p>
        </p:txBody>
      </p:sp>
      <p:sp>
        <p:nvSpPr>
          <p:cNvPr id="341" name="Google Shape;341;g255ac47f60a_0_93"/>
          <p:cNvSpPr txBox="1"/>
          <p:nvPr/>
        </p:nvSpPr>
        <p:spPr>
          <a:xfrm>
            <a:off x="4080600" y="6081975"/>
            <a:ext cx="4623849"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4000" dirty="0">
                <a:solidFill>
                  <a:srgbClr val="000000"/>
                </a:solidFill>
                <a:latin typeface="Caveat"/>
                <a:ea typeface="Caveat"/>
                <a:cs typeface="Caveat"/>
                <a:sym typeface="Caveat"/>
              </a:rPr>
              <a:t>Ethik und Datenschutz</a:t>
            </a:r>
            <a:endParaRPr sz="2200" b="1" dirty="0">
              <a:solidFill>
                <a:srgbClr val="134F5C"/>
              </a:solidFill>
              <a:latin typeface="Calibri"/>
              <a:ea typeface="Calibri"/>
              <a:cs typeface="Calibri"/>
              <a:sym typeface="Calibri"/>
            </a:endParaRPr>
          </a:p>
        </p:txBody>
      </p:sp>
      <p:pic>
        <p:nvPicPr>
          <p:cNvPr id="342" name="Google Shape;342;g255ac47f60a_0_93"/>
          <p:cNvPicPr preferRelativeResize="0"/>
          <p:nvPr/>
        </p:nvPicPr>
        <p:blipFill rotWithShape="1">
          <a:blip r:embed="rId3">
            <a:alphaModFix/>
          </a:blip>
          <a:srcRect t="9222"/>
          <a:stretch/>
        </p:blipFill>
        <p:spPr>
          <a:xfrm>
            <a:off x="4943000" y="2914650"/>
            <a:ext cx="2200750" cy="1778700"/>
          </a:xfrm>
          <a:prstGeom prst="rect">
            <a:avLst/>
          </a:prstGeom>
          <a:noFill/>
          <a:ln>
            <a:noFill/>
          </a:ln>
        </p:spPr>
      </p:pic>
      <p:cxnSp>
        <p:nvCxnSpPr>
          <p:cNvPr id="343" name="Google Shape;343;g255ac47f60a_0_93"/>
          <p:cNvCxnSpPr/>
          <p:nvPr/>
        </p:nvCxnSpPr>
        <p:spPr>
          <a:xfrm rot="10800000" flipH="1">
            <a:off x="1295400" y="6058050"/>
            <a:ext cx="10134600" cy="57000"/>
          </a:xfrm>
          <a:prstGeom prst="straightConnector1">
            <a:avLst/>
          </a:prstGeom>
          <a:noFill/>
          <a:ln w="38100" cap="flat" cmpd="sng">
            <a:solidFill>
              <a:srgbClr val="45818E"/>
            </a:solidFill>
            <a:prstDash val="solid"/>
            <a:round/>
            <a:headEnd type="none" w="med" len="med"/>
            <a:tailEnd type="none" w="med" len="med"/>
          </a:ln>
        </p:spPr>
      </p:cxnSp>
      <p:cxnSp>
        <p:nvCxnSpPr>
          <p:cNvPr id="344" name="Google Shape;344;g255ac47f60a_0_93"/>
          <p:cNvCxnSpPr>
            <a:stCxn id="339" idx="2"/>
          </p:cNvCxnSpPr>
          <p:nvPr/>
        </p:nvCxnSpPr>
        <p:spPr>
          <a:xfrm rot="-5400000" flipH="1">
            <a:off x="3428281" y="2609151"/>
            <a:ext cx="667200" cy="2572500"/>
          </a:xfrm>
          <a:prstGeom prst="curvedConnector2">
            <a:avLst/>
          </a:prstGeom>
          <a:noFill/>
          <a:ln w="38100" cap="flat" cmpd="sng">
            <a:solidFill>
              <a:srgbClr val="666666"/>
            </a:solidFill>
            <a:prstDash val="solid"/>
            <a:round/>
            <a:headEnd type="none" w="med" len="med"/>
            <a:tailEnd type="stealth" w="med" len="med"/>
          </a:ln>
        </p:spPr>
      </p:cxnSp>
      <p:cxnSp>
        <p:nvCxnSpPr>
          <p:cNvPr id="345" name="Google Shape;345;g255ac47f60a_0_93"/>
          <p:cNvCxnSpPr>
            <a:endCxn id="342" idx="0"/>
          </p:cNvCxnSpPr>
          <p:nvPr/>
        </p:nvCxnSpPr>
        <p:spPr>
          <a:xfrm rot="5400000">
            <a:off x="6022075" y="1907250"/>
            <a:ext cx="1028700" cy="986100"/>
          </a:xfrm>
          <a:prstGeom prst="curvedConnector3">
            <a:avLst>
              <a:gd name="adj1" fmla="val 50000"/>
            </a:avLst>
          </a:prstGeom>
          <a:noFill/>
          <a:ln w="38100" cap="flat" cmpd="sng">
            <a:solidFill>
              <a:srgbClr val="44546A"/>
            </a:solidFill>
            <a:prstDash val="solid"/>
            <a:round/>
            <a:headEnd type="none" w="med" len="med"/>
            <a:tailEnd type="stealth" w="med" len="med"/>
          </a:ln>
        </p:spPr>
      </p:cxnSp>
      <p:cxnSp>
        <p:nvCxnSpPr>
          <p:cNvPr id="346" name="Google Shape;346;g255ac47f60a_0_93"/>
          <p:cNvCxnSpPr>
            <a:endCxn id="342" idx="3"/>
          </p:cNvCxnSpPr>
          <p:nvPr/>
        </p:nvCxnSpPr>
        <p:spPr>
          <a:xfrm flipH="1">
            <a:off x="7143750" y="3410100"/>
            <a:ext cx="2343300" cy="393900"/>
          </a:xfrm>
          <a:prstGeom prst="curvedConnector3">
            <a:avLst>
              <a:gd name="adj1" fmla="val 50000"/>
            </a:avLst>
          </a:prstGeom>
          <a:noFill/>
          <a:ln w="38100" cap="flat" cmpd="sng">
            <a:solidFill>
              <a:srgbClr val="44546A"/>
            </a:solidFill>
            <a:prstDash val="solid"/>
            <a:round/>
            <a:headEnd type="none" w="med" len="med"/>
            <a:tailEnd type="stealth" w="med" len="med"/>
          </a:ln>
        </p:spPr>
      </p:cxnSp>
      <p:grpSp>
        <p:nvGrpSpPr>
          <p:cNvPr id="347" name="Google Shape;347;g255ac47f60a_0_93"/>
          <p:cNvGrpSpPr/>
          <p:nvPr/>
        </p:nvGrpSpPr>
        <p:grpSpPr>
          <a:xfrm>
            <a:off x="38100" y="3873250"/>
            <a:ext cx="4875050" cy="2237483"/>
            <a:chOff x="38100" y="3873250"/>
            <a:chExt cx="4875050" cy="2237483"/>
          </a:xfrm>
        </p:grpSpPr>
        <p:sp>
          <p:nvSpPr>
            <p:cNvPr id="348" name="Google Shape;348;g255ac47f60a_0_93"/>
            <p:cNvSpPr txBox="1"/>
            <p:nvPr/>
          </p:nvSpPr>
          <p:spPr>
            <a:xfrm>
              <a:off x="38100" y="3873250"/>
              <a:ext cx="4042500" cy="1107965"/>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de-DE" sz="2000" dirty="0">
                  <a:latin typeface="Calibri"/>
                  <a:ea typeface="Calibri"/>
                  <a:cs typeface="Calibri"/>
                  <a:sym typeface="Calibri"/>
                </a:rPr>
                <a:t>Überlegungen und Prozesse, die nicht notwendigerweise Handlungen implizieren</a:t>
              </a:r>
              <a:endParaRPr sz="2000" dirty="0">
                <a:latin typeface="Calibri"/>
                <a:ea typeface="Calibri"/>
                <a:cs typeface="Calibri"/>
                <a:sym typeface="Calibri"/>
              </a:endParaRPr>
            </a:p>
          </p:txBody>
        </p:sp>
        <p:sp>
          <p:nvSpPr>
            <p:cNvPr id="349" name="Google Shape;349;g255ac47f60a_0_93"/>
            <p:cNvSpPr txBox="1"/>
            <p:nvPr/>
          </p:nvSpPr>
          <p:spPr>
            <a:xfrm>
              <a:off x="38100" y="5524500"/>
              <a:ext cx="1485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800" dirty="0">
                  <a:latin typeface="Comfortaa"/>
                  <a:ea typeface="Comfortaa"/>
                  <a:cs typeface="Comfortaa"/>
                  <a:sym typeface="Comfortaa"/>
                </a:rPr>
                <a:t>Wissen</a:t>
              </a:r>
              <a:endParaRPr sz="1800" dirty="0">
                <a:latin typeface="Comfortaa"/>
                <a:ea typeface="Comfortaa"/>
                <a:cs typeface="Comfortaa"/>
                <a:sym typeface="Comfortaa"/>
              </a:endParaRPr>
            </a:p>
          </p:txBody>
        </p:sp>
        <p:sp>
          <p:nvSpPr>
            <p:cNvPr id="350" name="Google Shape;350;g255ac47f60a_0_93"/>
            <p:cNvSpPr txBox="1"/>
            <p:nvPr/>
          </p:nvSpPr>
          <p:spPr>
            <a:xfrm>
              <a:off x="1586754" y="5524500"/>
              <a:ext cx="1731770" cy="4616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800" dirty="0">
                  <a:latin typeface="Comfortaa"/>
                  <a:ea typeface="Comfortaa"/>
                  <a:cs typeface="Comfortaa"/>
                  <a:sym typeface="Comfortaa"/>
                </a:rPr>
                <a:t>Bewusstsein</a:t>
              </a:r>
              <a:endParaRPr sz="1800" dirty="0">
                <a:latin typeface="Comfortaa"/>
                <a:ea typeface="Comfortaa"/>
                <a:cs typeface="Comfortaa"/>
                <a:sym typeface="Comfortaa"/>
              </a:endParaRPr>
            </a:p>
          </p:txBody>
        </p:sp>
        <p:sp>
          <p:nvSpPr>
            <p:cNvPr id="351" name="Google Shape;351;g255ac47f60a_0_93"/>
            <p:cNvSpPr txBox="1"/>
            <p:nvPr/>
          </p:nvSpPr>
          <p:spPr>
            <a:xfrm>
              <a:off x="3427250" y="5372100"/>
              <a:ext cx="14859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de-DE" sz="1800" dirty="0">
                  <a:latin typeface="Comfortaa"/>
                  <a:ea typeface="Comfortaa"/>
                  <a:cs typeface="Comfortaa"/>
                  <a:sym typeface="Comfortaa"/>
                </a:rPr>
                <a:t>Kritisches Denken</a:t>
              </a:r>
              <a:endParaRPr sz="1800" dirty="0">
                <a:latin typeface="Comfortaa"/>
                <a:ea typeface="Comfortaa"/>
                <a:cs typeface="Comfortaa"/>
                <a:sym typeface="Comfortaa"/>
              </a:endParaRPr>
            </a:p>
          </p:txBody>
        </p:sp>
        <p:cxnSp>
          <p:nvCxnSpPr>
            <p:cNvPr id="352" name="Google Shape;352;g255ac47f60a_0_93"/>
            <p:cNvCxnSpPr/>
            <p:nvPr/>
          </p:nvCxnSpPr>
          <p:spPr>
            <a:xfrm flipH="1">
              <a:off x="781050" y="5179406"/>
              <a:ext cx="1278300" cy="235200"/>
            </a:xfrm>
            <a:prstGeom prst="bentConnector3">
              <a:avLst>
                <a:gd name="adj1" fmla="val 100039"/>
              </a:avLst>
            </a:prstGeom>
            <a:noFill/>
            <a:ln w="9525" cap="flat" cmpd="sng">
              <a:solidFill>
                <a:srgbClr val="44546A"/>
              </a:solidFill>
              <a:prstDash val="solid"/>
              <a:round/>
              <a:headEnd type="none" w="med" len="med"/>
              <a:tailEnd type="none" w="med" len="med"/>
            </a:ln>
          </p:spPr>
        </p:cxnSp>
        <p:cxnSp>
          <p:nvCxnSpPr>
            <p:cNvPr id="353" name="Google Shape;353;g255ac47f60a_0_93"/>
            <p:cNvCxnSpPr/>
            <p:nvPr/>
          </p:nvCxnSpPr>
          <p:spPr>
            <a:xfrm rot="-5400000" flipH="1">
              <a:off x="1993025" y="5231700"/>
              <a:ext cx="314400" cy="176100"/>
            </a:xfrm>
            <a:prstGeom prst="bentConnector3">
              <a:avLst>
                <a:gd name="adj1" fmla="val 50000"/>
              </a:avLst>
            </a:prstGeom>
            <a:noFill/>
            <a:ln w="9525" cap="flat" cmpd="sng">
              <a:solidFill>
                <a:srgbClr val="44546A"/>
              </a:solidFill>
              <a:prstDash val="solid"/>
              <a:round/>
              <a:headEnd type="none" w="med" len="med"/>
              <a:tailEnd type="none" w="med" len="med"/>
            </a:ln>
          </p:spPr>
        </p:cxnSp>
        <p:cxnSp>
          <p:nvCxnSpPr>
            <p:cNvPr id="354" name="Google Shape;354;g255ac47f60a_0_93"/>
            <p:cNvCxnSpPr>
              <a:stCxn id="348" idx="2"/>
              <a:endCxn id="351" idx="0"/>
            </p:cNvCxnSpPr>
            <p:nvPr/>
          </p:nvCxnSpPr>
          <p:spPr>
            <a:xfrm rot="16200000" flipH="1">
              <a:off x="2919333" y="4121232"/>
              <a:ext cx="390885" cy="2110850"/>
            </a:xfrm>
            <a:prstGeom prst="bentConnector3">
              <a:avLst>
                <a:gd name="adj1" fmla="val 50000"/>
              </a:avLst>
            </a:prstGeom>
            <a:noFill/>
            <a:ln w="9525" cap="flat" cmpd="sng">
              <a:solidFill>
                <a:srgbClr val="44546A"/>
              </a:solidFill>
              <a:prstDash val="solid"/>
              <a:round/>
              <a:headEnd type="none" w="med" len="med"/>
              <a:tailEnd type="none" w="med" len="med"/>
            </a:ln>
          </p:spPr>
        </p:cxnSp>
      </p:grpSp>
      <p:grpSp>
        <p:nvGrpSpPr>
          <p:cNvPr id="355" name="Google Shape;355;g255ac47f60a_0_93"/>
          <p:cNvGrpSpPr/>
          <p:nvPr/>
        </p:nvGrpSpPr>
        <p:grpSpPr>
          <a:xfrm>
            <a:off x="7296150" y="401000"/>
            <a:ext cx="4875050" cy="2069357"/>
            <a:chOff x="7296150" y="401000"/>
            <a:chExt cx="4875050" cy="2069357"/>
          </a:xfrm>
        </p:grpSpPr>
        <p:sp>
          <p:nvSpPr>
            <p:cNvPr id="356" name="Google Shape;356;g255ac47f60a_0_93"/>
            <p:cNvSpPr txBox="1"/>
            <p:nvPr/>
          </p:nvSpPr>
          <p:spPr>
            <a:xfrm>
              <a:off x="8020049" y="401000"/>
              <a:ext cx="3429075" cy="800189"/>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de-DE" sz="2000" dirty="0">
                  <a:latin typeface="Calibri"/>
                  <a:ea typeface="Calibri"/>
                  <a:cs typeface="Calibri"/>
                  <a:sym typeface="Calibri"/>
                </a:rPr>
                <a:t>Materiell oder technisch durchzuführende Maßnahmen</a:t>
              </a:r>
              <a:endParaRPr sz="2000" dirty="0">
                <a:latin typeface="Calibri"/>
                <a:ea typeface="Calibri"/>
                <a:cs typeface="Calibri"/>
                <a:sym typeface="Calibri"/>
              </a:endParaRPr>
            </a:p>
          </p:txBody>
        </p:sp>
        <p:grpSp>
          <p:nvGrpSpPr>
            <p:cNvPr id="357" name="Google Shape;357;g255ac47f60a_0_93"/>
            <p:cNvGrpSpPr/>
            <p:nvPr/>
          </p:nvGrpSpPr>
          <p:grpSpPr>
            <a:xfrm>
              <a:off x="7296150" y="1371925"/>
              <a:ext cx="4875050" cy="1098432"/>
              <a:chOff x="7143750" y="1371925"/>
              <a:chExt cx="4875050" cy="1098432"/>
            </a:xfrm>
          </p:grpSpPr>
          <p:sp>
            <p:nvSpPr>
              <p:cNvPr id="358" name="Google Shape;358;g255ac47f60a_0_93"/>
              <p:cNvSpPr txBox="1"/>
              <p:nvPr/>
            </p:nvSpPr>
            <p:spPr>
              <a:xfrm>
                <a:off x="7143750" y="1607125"/>
                <a:ext cx="14859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800" dirty="0">
                    <a:latin typeface="Comfortaa"/>
                    <a:ea typeface="Comfortaa"/>
                    <a:cs typeface="Comfortaa"/>
                    <a:sym typeface="Comfortaa"/>
                  </a:rPr>
                  <a:t>Daten sammeln</a:t>
                </a:r>
                <a:endParaRPr sz="1800" dirty="0">
                  <a:latin typeface="Comfortaa"/>
                  <a:ea typeface="Comfortaa"/>
                  <a:cs typeface="Comfortaa"/>
                  <a:sym typeface="Comfortaa"/>
                </a:endParaRPr>
              </a:p>
            </p:txBody>
          </p:sp>
          <p:sp>
            <p:nvSpPr>
              <p:cNvPr id="359" name="Google Shape;359;g255ac47f60a_0_93"/>
              <p:cNvSpPr txBox="1"/>
              <p:nvPr/>
            </p:nvSpPr>
            <p:spPr>
              <a:xfrm>
                <a:off x="8838325" y="1607125"/>
                <a:ext cx="1485900" cy="73863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800" dirty="0">
                    <a:latin typeface="Comfortaa"/>
                    <a:ea typeface="Comfortaa"/>
                    <a:cs typeface="Comfortaa"/>
                    <a:sym typeface="Comfortaa"/>
                  </a:rPr>
                  <a:t>Daten verwalten</a:t>
                </a:r>
                <a:endParaRPr sz="1800" dirty="0">
                  <a:latin typeface="Comfortaa"/>
                  <a:ea typeface="Comfortaa"/>
                  <a:cs typeface="Comfortaa"/>
                  <a:sym typeface="Comfortaa"/>
                </a:endParaRPr>
              </a:p>
            </p:txBody>
          </p:sp>
          <p:sp>
            <p:nvSpPr>
              <p:cNvPr id="360" name="Google Shape;360;g255ac47f60a_0_93"/>
              <p:cNvSpPr txBox="1"/>
              <p:nvPr/>
            </p:nvSpPr>
            <p:spPr>
              <a:xfrm>
                <a:off x="10532900" y="1454725"/>
                <a:ext cx="1485900" cy="101563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800" dirty="0">
                    <a:latin typeface="Comfortaa"/>
                    <a:ea typeface="Comfortaa"/>
                    <a:cs typeface="Comfortaa"/>
                    <a:sym typeface="Comfortaa"/>
                  </a:rPr>
                  <a:t>Daten-Artefakte teilen</a:t>
                </a:r>
                <a:endParaRPr sz="1800" dirty="0">
                  <a:latin typeface="Comfortaa"/>
                  <a:ea typeface="Comfortaa"/>
                  <a:cs typeface="Comfortaa"/>
                  <a:sym typeface="Comfortaa"/>
                </a:endParaRPr>
              </a:p>
            </p:txBody>
          </p:sp>
          <p:cxnSp>
            <p:nvCxnSpPr>
              <p:cNvPr id="361" name="Google Shape;361;g255ac47f60a_0_93"/>
              <p:cNvCxnSpPr>
                <a:endCxn id="358" idx="0"/>
              </p:cNvCxnSpPr>
              <p:nvPr/>
            </p:nvCxnSpPr>
            <p:spPr>
              <a:xfrm rot="10800000" flipV="1">
                <a:off x="7886700" y="1371925"/>
                <a:ext cx="1278300" cy="235200"/>
              </a:xfrm>
              <a:prstGeom prst="bentConnector2">
                <a:avLst/>
              </a:prstGeom>
              <a:noFill/>
              <a:ln w="9525" cap="flat" cmpd="sng">
                <a:solidFill>
                  <a:srgbClr val="44546A"/>
                </a:solidFill>
                <a:prstDash val="solid"/>
                <a:round/>
                <a:headEnd type="none" w="med" len="med"/>
                <a:tailEnd type="none" w="med" len="med"/>
              </a:ln>
            </p:spPr>
          </p:cxnSp>
          <p:cxnSp>
            <p:nvCxnSpPr>
              <p:cNvPr id="362" name="Google Shape;362;g255ac47f60a_0_93"/>
              <p:cNvCxnSpPr/>
              <p:nvPr/>
            </p:nvCxnSpPr>
            <p:spPr>
              <a:xfrm rot="-5400000" flipH="1">
                <a:off x="9160675" y="1380888"/>
                <a:ext cx="187500" cy="179100"/>
              </a:xfrm>
              <a:prstGeom prst="bentConnector3">
                <a:avLst>
                  <a:gd name="adj1" fmla="val -2627"/>
                </a:avLst>
              </a:prstGeom>
              <a:noFill/>
              <a:ln w="9525" cap="flat" cmpd="sng">
                <a:solidFill>
                  <a:srgbClr val="44546A"/>
                </a:solidFill>
                <a:prstDash val="solid"/>
                <a:round/>
                <a:headEnd type="none" w="med" len="med"/>
                <a:tailEnd type="none" w="med" len="med"/>
              </a:ln>
            </p:spPr>
          </p:cxnSp>
          <p:cxnSp>
            <p:nvCxnSpPr>
              <p:cNvPr id="363" name="Google Shape;363;g255ac47f60a_0_93"/>
              <p:cNvCxnSpPr>
                <a:endCxn id="360" idx="0"/>
              </p:cNvCxnSpPr>
              <p:nvPr/>
            </p:nvCxnSpPr>
            <p:spPr>
              <a:xfrm>
                <a:off x="9165050" y="1371925"/>
                <a:ext cx="2110800" cy="82800"/>
              </a:xfrm>
              <a:prstGeom prst="bentConnector2">
                <a:avLst/>
              </a:prstGeom>
              <a:noFill/>
              <a:ln w="9525" cap="flat" cmpd="sng">
                <a:solidFill>
                  <a:srgbClr val="44546A"/>
                </a:solidFill>
                <a:prstDash val="solid"/>
                <a:round/>
                <a:headEnd type="none" w="med" len="med"/>
                <a:tailEnd type="none" w="med" len="med"/>
              </a:ln>
            </p:spPr>
          </p:cxnSp>
        </p:grpSp>
      </p:grpSp>
      <p:grpSp>
        <p:nvGrpSpPr>
          <p:cNvPr id="364" name="Google Shape;364;g255ac47f60a_0_93"/>
          <p:cNvGrpSpPr/>
          <p:nvPr/>
        </p:nvGrpSpPr>
        <p:grpSpPr>
          <a:xfrm>
            <a:off x="6678249" y="4135600"/>
            <a:ext cx="5513825" cy="1921535"/>
            <a:chOff x="6678249" y="4135600"/>
            <a:chExt cx="5513825" cy="1921535"/>
          </a:xfrm>
        </p:grpSpPr>
        <p:sp>
          <p:nvSpPr>
            <p:cNvPr id="365" name="Google Shape;365;g255ac47f60a_0_93"/>
            <p:cNvSpPr txBox="1"/>
            <p:nvPr/>
          </p:nvSpPr>
          <p:spPr>
            <a:xfrm>
              <a:off x="7556250" y="4135600"/>
              <a:ext cx="4042500" cy="80040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de-DE" sz="2000" dirty="0">
                  <a:latin typeface="Calibri"/>
                  <a:ea typeface="Calibri"/>
                  <a:cs typeface="Calibri"/>
                  <a:sym typeface="Calibri"/>
                </a:rPr>
                <a:t>Handeln, das Auswirkungen auf den Einzelnen und die Welt haben.</a:t>
              </a:r>
              <a:endParaRPr sz="2000" dirty="0">
                <a:latin typeface="Calibri"/>
                <a:ea typeface="Calibri"/>
                <a:cs typeface="Calibri"/>
                <a:sym typeface="Calibri"/>
              </a:endParaRPr>
            </a:p>
          </p:txBody>
        </p:sp>
        <p:grpSp>
          <p:nvGrpSpPr>
            <p:cNvPr id="366" name="Google Shape;366;g255ac47f60a_0_93"/>
            <p:cNvGrpSpPr/>
            <p:nvPr/>
          </p:nvGrpSpPr>
          <p:grpSpPr>
            <a:xfrm>
              <a:off x="6678249" y="5358069"/>
              <a:ext cx="4274176" cy="699066"/>
              <a:chOff x="257974" y="5403569"/>
              <a:chExt cx="4274176" cy="699066"/>
            </a:xfrm>
          </p:grpSpPr>
          <p:sp>
            <p:nvSpPr>
              <p:cNvPr id="367" name="Google Shape;367;g255ac47f60a_0_93"/>
              <p:cNvSpPr txBox="1"/>
              <p:nvPr/>
            </p:nvSpPr>
            <p:spPr>
              <a:xfrm>
                <a:off x="257974" y="5425557"/>
                <a:ext cx="1485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600" dirty="0">
                    <a:latin typeface="Comfortaa"/>
                    <a:ea typeface="Comfortaa"/>
                    <a:cs typeface="Comfortaa"/>
                    <a:sym typeface="Comfortaa"/>
                  </a:rPr>
                  <a:t>Policy &amp;</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a:latin typeface="Comfortaa"/>
                    <a:ea typeface="Comfortaa"/>
                    <a:cs typeface="Comfortaa"/>
                    <a:sym typeface="Comfortaa"/>
                  </a:rPr>
                  <a:t>Regulation</a:t>
                </a:r>
                <a:endParaRPr sz="1600" dirty="0">
                  <a:latin typeface="Comfortaa"/>
                  <a:ea typeface="Comfortaa"/>
                  <a:cs typeface="Comfortaa"/>
                  <a:sym typeface="Comfortaa"/>
                </a:endParaRPr>
              </a:p>
            </p:txBody>
          </p:sp>
          <p:sp>
            <p:nvSpPr>
              <p:cNvPr id="368" name="Google Shape;368;g255ac47f60a_0_93"/>
              <p:cNvSpPr txBox="1"/>
              <p:nvPr/>
            </p:nvSpPr>
            <p:spPr>
              <a:xfrm>
                <a:off x="1618825" y="5403569"/>
                <a:ext cx="1705535"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600" dirty="0">
                    <a:latin typeface="Comfortaa"/>
                    <a:ea typeface="Comfortaa"/>
                    <a:cs typeface="Comfortaa"/>
                    <a:sym typeface="Comfortaa"/>
                  </a:rPr>
                  <a:t>Entscheidungen treffen</a:t>
                </a:r>
                <a:endParaRPr sz="1600" dirty="0">
                  <a:latin typeface="Comfortaa"/>
                  <a:ea typeface="Comfortaa"/>
                  <a:cs typeface="Comfortaa"/>
                  <a:sym typeface="Comfortaa"/>
                </a:endParaRPr>
              </a:p>
            </p:txBody>
          </p:sp>
          <p:sp>
            <p:nvSpPr>
              <p:cNvPr id="369" name="Google Shape;369;g255ac47f60a_0_93"/>
              <p:cNvSpPr txBox="1"/>
              <p:nvPr/>
            </p:nvSpPr>
            <p:spPr>
              <a:xfrm>
                <a:off x="3046250" y="5404325"/>
                <a:ext cx="1485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600" dirty="0">
                    <a:latin typeface="Comfortaa"/>
                    <a:ea typeface="Comfortaa"/>
                    <a:cs typeface="Comfortaa"/>
                    <a:sym typeface="Comfortaa"/>
                  </a:rPr>
                  <a:t>Daten-</a:t>
                </a:r>
                <a:r>
                  <a:rPr lang="de-DE" sz="1600" dirty="0" err="1">
                    <a:latin typeface="Comfortaa"/>
                    <a:ea typeface="Comfortaa"/>
                    <a:cs typeface="Comfortaa"/>
                    <a:sym typeface="Comfortaa"/>
                  </a:rPr>
                  <a:t>aktivismus</a:t>
                </a:r>
                <a:endParaRPr sz="1600" dirty="0">
                  <a:latin typeface="Comfortaa"/>
                  <a:ea typeface="Comfortaa"/>
                  <a:cs typeface="Comfortaa"/>
                  <a:sym typeface="Comfortaa"/>
                </a:endParaRPr>
              </a:p>
            </p:txBody>
          </p:sp>
        </p:grpSp>
        <p:sp>
          <p:nvSpPr>
            <p:cNvPr id="370" name="Google Shape;370;g255ac47f60a_0_93"/>
            <p:cNvSpPr txBox="1"/>
            <p:nvPr/>
          </p:nvSpPr>
          <p:spPr>
            <a:xfrm>
              <a:off x="10879875" y="5361400"/>
              <a:ext cx="1312199"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de-DE" sz="1600" dirty="0">
                  <a:latin typeface="Comfortaa"/>
                  <a:ea typeface="Comfortaa"/>
                  <a:cs typeface="Comfortaa"/>
                  <a:sym typeface="Comfortaa"/>
                </a:rPr>
                <a:t>Interessenvertretung</a:t>
              </a:r>
              <a:endParaRPr sz="1600" dirty="0">
                <a:latin typeface="Comfortaa"/>
                <a:ea typeface="Comfortaa"/>
                <a:cs typeface="Comfortaa"/>
                <a:sym typeface="Comfortaa"/>
              </a:endParaRPr>
            </a:p>
          </p:txBody>
        </p:sp>
        <p:cxnSp>
          <p:nvCxnSpPr>
            <p:cNvPr id="371" name="Google Shape;371;g255ac47f60a_0_93"/>
            <p:cNvCxnSpPr>
              <a:stCxn id="365" idx="2"/>
              <a:endCxn id="367" idx="0"/>
            </p:cNvCxnSpPr>
            <p:nvPr/>
          </p:nvCxnSpPr>
          <p:spPr>
            <a:xfrm rot="5400000">
              <a:off x="8277322" y="4079878"/>
              <a:ext cx="444057" cy="2156301"/>
            </a:xfrm>
            <a:prstGeom prst="bentConnector3">
              <a:avLst>
                <a:gd name="adj1" fmla="val 50000"/>
              </a:avLst>
            </a:prstGeom>
            <a:noFill/>
            <a:ln w="9525" cap="flat" cmpd="sng">
              <a:solidFill>
                <a:srgbClr val="44546A"/>
              </a:solidFill>
              <a:prstDash val="solid"/>
              <a:round/>
              <a:headEnd type="none" w="med" len="med"/>
              <a:tailEnd type="none" w="med" len="med"/>
            </a:ln>
          </p:spPr>
        </p:cxnSp>
        <p:cxnSp>
          <p:nvCxnSpPr>
            <p:cNvPr id="372" name="Google Shape;372;g255ac47f60a_0_93"/>
            <p:cNvCxnSpPr/>
            <p:nvPr/>
          </p:nvCxnSpPr>
          <p:spPr>
            <a:xfrm>
              <a:off x="9586425" y="5157400"/>
              <a:ext cx="1862700" cy="51600"/>
            </a:xfrm>
            <a:prstGeom prst="bentConnector3">
              <a:avLst>
                <a:gd name="adj1" fmla="val 99996"/>
              </a:avLst>
            </a:prstGeom>
            <a:noFill/>
            <a:ln w="9525" cap="flat" cmpd="sng">
              <a:solidFill>
                <a:srgbClr val="44546A"/>
              </a:solidFill>
              <a:prstDash val="solid"/>
              <a:round/>
              <a:headEnd type="none" w="med" len="med"/>
              <a:tailEnd type="none" w="med" len="med"/>
            </a:ln>
          </p:spPr>
        </p:cxnSp>
      </p:grpSp>
      <p:cxnSp>
        <p:nvCxnSpPr>
          <p:cNvPr id="373" name="Google Shape;373;g255ac47f60a_0_93"/>
          <p:cNvCxnSpPr>
            <a:cxnSpLocks/>
            <a:stCxn id="368" idx="0"/>
            <a:endCxn id="368" idx="0"/>
          </p:cNvCxnSpPr>
          <p:nvPr/>
        </p:nvCxnSpPr>
        <p:spPr>
          <a:xfrm>
            <a:off x="8891868" y="5358069"/>
            <a:ext cx="0" cy="0"/>
          </a:xfrm>
          <a:prstGeom prst="straightConnector1">
            <a:avLst/>
          </a:prstGeom>
          <a:noFill/>
          <a:ln w="9525" cap="flat" cmpd="sng">
            <a:solidFill>
              <a:srgbClr val="44546A"/>
            </a:solidFill>
            <a:prstDash val="solid"/>
            <a:round/>
            <a:headEnd type="none" w="med" len="med"/>
            <a:tailEnd type="none" w="med" len="med"/>
          </a:ln>
        </p:spPr>
      </p:cxnSp>
      <p:cxnSp>
        <p:nvCxnSpPr>
          <p:cNvPr id="374" name="Google Shape;374;g255ac47f60a_0_93"/>
          <p:cNvCxnSpPr>
            <a:cxnSpLocks/>
            <a:stCxn id="368" idx="0"/>
            <a:endCxn id="368" idx="0"/>
          </p:cNvCxnSpPr>
          <p:nvPr/>
        </p:nvCxnSpPr>
        <p:spPr>
          <a:xfrm>
            <a:off x="8891868" y="5358069"/>
            <a:ext cx="0" cy="0"/>
          </a:xfrm>
          <a:prstGeom prst="straightConnector1">
            <a:avLst/>
          </a:prstGeom>
          <a:noFill/>
          <a:ln w="9525" cap="flat" cmpd="sng">
            <a:solidFill>
              <a:srgbClr val="44546A"/>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78"/>
        <p:cNvGrpSpPr/>
        <p:nvPr/>
      </p:nvGrpSpPr>
      <p:grpSpPr>
        <a:xfrm>
          <a:off x="0" y="0"/>
          <a:ext cx="0" cy="0"/>
          <a:chOff x="0" y="0"/>
          <a:chExt cx="0" cy="0"/>
        </a:xfrm>
      </p:grpSpPr>
      <p:pic>
        <p:nvPicPr>
          <p:cNvPr id="379" name="Google Shape;379;p26"/>
          <p:cNvPicPr preferRelativeResize="0"/>
          <p:nvPr/>
        </p:nvPicPr>
        <p:blipFill rotWithShape="1">
          <a:blip r:embed="rId3">
            <a:alphaModFix/>
          </a:blip>
          <a:srcRect/>
          <a:stretch/>
        </p:blipFill>
        <p:spPr>
          <a:xfrm>
            <a:off x="3887447" y="679450"/>
            <a:ext cx="8128000" cy="5499100"/>
          </a:xfrm>
          <a:prstGeom prst="rect">
            <a:avLst/>
          </a:prstGeom>
          <a:noFill/>
          <a:ln>
            <a:noFill/>
          </a:ln>
        </p:spPr>
      </p:pic>
      <p:sp>
        <p:nvSpPr>
          <p:cNvPr id="380" name="Google Shape;380;p26"/>
          <p:cNvSpPr txBox="1"/>
          <p:nvPr/>
        </p:nvSpPr>
        <p:spPr>
          <a:xfrm>
            <a:off x="496764" y="1414725"/>
            <a:ext cx="6781367" cy="31700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dirty="0">
                <a:solidFill>
                  <a:schemeClr val="lt1"/>
                </a:solidFill>
                <a:latin typeface="Poppins Medium"/>
                <a:ea typeface="Poppins Medium"/>
                <a:cs typeface="Poppins Medium"/>
                <a:sym typeface="Poppins Medium"/>
              </a:rPr>
              <a:t>Vielen Dank</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84"/>
        <p:cNvGrpSpPr/>
        <p:nvPr/>
      </p:nvGrpSpPr>
      <p:grpSpPr>
        <a:xfrm>
          <a:off x="0" y="0"/>
          <a:ext cx="0" cy="0"/>
          <a:chOff x="0" y="0"/>
          <a:chExt cx="0" cy="0"/>
        </a:xfrm>
      </p:grpSpPr>
      <p:sp>
        <p:nvSpPr>
          <p:cNvPr id="385" name="Google Shape;385;p27"/>
          <p:cNvSpPr txBox="1"/>
          <p:nvPr/>
        </p:nvSpPr>
        <p:spPr>
          <a:xfrm>
            <a:off x="150774" y="777947"/>
            <a:ext cx="6781367" cy="47089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de-DE" sz="10000" b="0" i="0" u="none" strike="noStrike" cap="none" dirty="0">
                <a:solidFill>
                  <a:schemeClr val="lt1"/>
                </a:solidFill>
                <a:latin typeface="Poppins Medium"/>
                <a:ea typeface="Poppins Medium"/>
                <a:cs typeface="Poppins Medium"/>
                <a:sym typeface="Poppins Medium"/>
              </a:rPr>
              <a:t>Zeit </a:t>
            </a:r>
          </a:p>
          <a:p>
            <a:pPr marL="0" marR="0" lvl="0" indent="0" algn="ctr" rtl="0">
              <a:lnSpc>
                <a:spcPct val="100000"/>
              </a:lnSpc>
              <a:spcBef>
                <a:spcPts val="0"/>
              </a:spcBef>
              <a:spcAft>
                <a:spcPts val="0"/>
              </a:spcAft>
              <a:buClr>
                <a:srgbClr val="000000"/>
              </a:buClr>
              <a:buSzPts val="10000"/>
              <a:buFont typeface="Arial"/>
              <a:buNone/>
            </a:pPr>
            <a:r>
              <a:rPr lang="de-DE" sz="10000" b="0" i="0" u="none" strike="noStrike" cap="none" dirty="0">
                <a:solidFill>
                  <a:schemeClr val="lt1"/>
                </a:solidFill>
                <a:latin typeface="Poppins Medium"/>
                <a:ea typeface="Poppins Medium"/>
                <a:cs typeface="Poppins Medium"/>
                <a:sym typeface="Poppins Medium"/>
              </a:rPr>
              <a:t>für Ihr Feedback</a:t>
            </a:r>
            <a:endParaRPr sz="10000" b="0" i="0" u="none" strike="noStrike" cap="none" dirty="0">
              <a:solidFill>
                <a:schemeClr val="lt1"/>
              </a:solidFill>
              <a:latin typeface="Poppins Medium"/>
              <a:ea typeface="Poppins Medium"/>
              <a:cs typeface="Poppins Medium"/>
              <a:sym typeface="Poppins Medium"/>
            </a:endParaRPr>
          </a:p>
        </p:txBody>
      </p:sp>
      <p:pic>
        <p:nvPicPr>
          <p:cNvPr id="386" name="Google Shape;386;p27"/>
          <p:cNvPicPr preferRelativeResize="0"/>
          <p:nvPr/>
        </p:nvPicPr>
        <p:blipFill rotWithShape="1">
          <a:blip r:embed="rId3">
            <a:alphaModFix/>
          </a:blip>
          <a:srcRect/>
          <a:stretch/>
        </p:blipFill>
        <p:spPr>
          <a:xfrm>
            <a:off x="6932141" y="777946"/>
            <a:ext cx="4708981" cy="47089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90"/>
        <p:cNvGrpSpPr/>
        <p:nvPr/>
      </p:nvGrpSpPr>
      <p:grpSpPr>
        <a:xfrm>
          <a:off x="0" y="0"/>
          <a:ext cx="0" cy="0"/>
          <a:chOff x="0" y="0"/>
          <a:chExt cx="0" cy="0"/>
        </a:xfrm>
      </p:grpSpPr>
      <p:pic>
        <p:nvPicPr>
          <p:cNvPr id="391" name="Google Shape;391;p28"/>
          <p:cNvPicPr preferRelativeResize="0"/>
          <p:nvPr/>
        </p:nvPicPr>
        <p:blipFill rotWithShape="1">
          <a:blip r:embed="rId3">
            <a:alphaModFix/>
          </a:blip>
          <a:srcRect/>
          <a:stretch/>
        </p:blipFill>
        <p:spPr>
          <a:xfrm>
            <a:off x="3887447" y="679450"/>
            <a:ext cx="8128000" cy="5499100"/>
          </a:xfrm>
          <a:prstGeom prst="rect">
            <a:avLst/>
          </a:prstGeom>
          <a:noFill/>
          <a:ln>
            <a:noFill/>
          </a:ln>
        </p:spPr>
      </p:pic>
      <p:sp>
        <p:nvSpPr>
          <p:cNvPr id="392" name="Google Shape;392;p28"/>
          <p:cNvSpPr txBox="1"/>
          <p:nvPr/>
        </p:nvSpPr>
        <p:spPr>
          <a:xfrm>
            <a:off x="496764" y="1414725"/>
            <a:ext cx="6781367" cy="317005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dirty="0">
                <a:solidFill>
                  <a:schemeClr val="lt1"/>
                </a:solidFill>
                <a:latin typeface="Poppins Medium"/>
                <a:ea typeface="Poppins Medium"/>
                <a:cs typeface="Poppins Medium"/>
                <a:sym typeface="Poppins Medium"/>
              </a:rPr>
              <a:t>Vielen Dank!</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body" idx="2"/>
          </p:nvPr>
        </p:nvSpPr>
        <p:spPr>
          <a:xfrm>
            <a:off x="7685903" y="1836025"/>
            <a:ext cx="4399005" cy="4181716"/>
          </a:xfrm>
          <a:prstGeom prst="rect">
            <a:avLst/>
          </a:prstGeom>
          <a:noFill/>
          <a:ln>
            <a:noFill/>
          </a:ln>
        </p:spPr>
        <p:txBody>
          <a:bodyPr spcFirstLastPara="1" wrap="square" lIns="91425" tIns="45700" rIns="91425" bIns="45700" anchor="t" anchorCtr="0">
            <a:normAutofit/>
          </a:bodyPr>
          <a:lstStyle/>
          <a:p>
            <a:pPr marL="0" indent="0" algn="ctr">
              <a:spcBef>
                <a:spcPts val="0"/>
              </a:spcBef>
              <a:buSzPts val="2800"/>
              <a:buNone/>
            </a:pPr>
            <a:endParaRPr lang="es-ES" dirty="0"/>
          </a:p>
          <a:p>
            <a:pPr marL="0" indent="0" algn="ctr">
              <a:spcBef>
                <a:spcPts val="0"/>
              </a:spcBef>
              <a:buSzPts val="2800"/>
              <a:buNone/>
            </a:pPr>
            <a:endParaRPr lang="es-ES" dirty="0"/>
          </a:p>
          <a:p>
            <a:pPr marL="0" indent="0" algn="ctr">
              <a:spcBef>
                <a:spcPts val="0"/>
              </a:spcBef>
              <a:buSzPts val="2800"/>
              <a:buNone/>
            </a:pPr>
            <a:r>
              <a:rPr lang="es-ES" dirty="0"/>
              <a:t>Ihr LOGO</a:t>
            </a:r>
          </a:p>
          <a:p>
            <a:pPr marL="0" lvl="0" indent="0" algn="l" rtl="0">
              <a:lnSpc>
                <a:spcPct val="90000"/>
              </a:lnSpc>
              <a:spcBef>
                <a:spcPts val="0"/>
              </a:spcBef>
              <a:spcAft>
                <a:spcPts val="0"/>
              </a:spcAft>
              <a:buClr>
                <a:schemeClr val="dk1"/>
              </a:buClr>
              <a:buSzPts val="2800"/>
              <a:buNone/>
            </a:pPr>
            <a:endParaRPr dirty="0"/>
          </a:p>
        </p:txBody>
      </p:sp>
      <p:pic>
        <p:nvPicPr>
          <p:cNvPr id="398" name="Google Shape;398;p29"/>
          <p:cNvPicPr preferRelativeResize="0"/>
          <p:nvPr/>
        </p:nvPicPr>
        <p:blipFill rotWithShape="1">
          <a:blip r:embed="rId3">
            <a:alphaModFix/>
          </a:blip>
          <a:srcRect/>
          <a:stretch/>
        </p:blipFill>
        <p:spPr>
          <a:xfrm>
            <a:off x="373871" y="487133"/>
            <a:ext cx="3928985" cy="5304678"/>
          </a:xfrm>
          <a:prstGeom prst="rect">
            <a:avLst/>
          </a:prstGeom>
          <a:noFill/>
          <a:ln>
            <a:noFill/>
          </a:ln>
        </p:spPr>
      </p:pic>
      <p:sp>
        <p:nvSpPr>
          <p:cNvPr id="399" name="Google Shape;399;p29"/>
          <p:cNvSpPr txBox="1"/>
          <p:nvPr/>
        </p:nvSpPr>
        <p:spPr>
          <a:xfrm>
            <a:off x="9286393" y="5746863"/>
            <a:ext cx="2531736" cy="1045967"/>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0D406E"/>
              </a:buClr>
              <a:buSzPct val="100000"/>
              <a:buFont typeface="Poppins Medium"/>
              <a:buNone/>
            </a:pPr>
            <a:r>
              <a:rPr lang="de-DE" sz="2800" b="0" i="0" u="none" strike="noStrike" cap="none" dirty="0">
                <a:solidFill>
                  <a:srgbClr val="0D406E"/>
                </a:solidFill>
                <a:latin typeface="Poppins Medium"/>
                <a:ea typeface="Poppins Medium"/>
                <a:cs typeface="Poppins Medium"/>
                <a:sym typeface="Poppins Medium"/>
              </a:rPr>
              <a:t>Ort</a:t>
            </a:r>
            <a:endParaRPr sz="1050" b="0" i="0" u="none" strike="noStrike" cap="none" dirty="0">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D406E"/>
              </a:buClr>
              <a:buSzPct val="100000"/>
              <a:buFont typeface="Poppins Medium"/>
              <a:buNone/>
            </a:pPr>
            <a:r>
              <a:rPr lang="es-ES" sz="2800" b="0" i="0" u="none" strike="noStrike" cap="none" dirty="0">
                <a:solidFill>
                  <a:srgbClr val="0D406E"/>
                </a:solidFill>
                <a:latin typeface="Poppins Medium"/>
                <a:ea typeface="Poppins Medium"/>
                <a:cs typeface="Poppins Medium"/>
                <a:sym typeface="Poppins Medium"/>
              </a:rPr>
              <a:t>Datum</a:t>
            </a:r>
            <a:endParaRPr sz="1050" b="0" i="0" u="none" strike="noStrike" cap="none" dirty="0">
              <a:solidFill>
                <a:srgbClr val="000000"/>
              </a:solidFill>
              <a:latin typeface="Arial"/>
              <a:ea typeface="Arial"/>
              <a:cs typeface="Arial"/>
              <a:sym typeface="Arial"/>
            </a:endParaRPr>
          </a:p>
        </p:txBody>
      </p:sp>
      <p:pic>
        <p:nvPicPr>
          <p:cNvPr id="401" name="Google Shape;401;p29"/>
          <p:cNvPicPr preferRelativeResize="0"/>
          <p:nvPr/>
        </p:nvPicPr>
        <p:blipFill rotWithShape="1">
          <a:blip r:embed="rId4">
            <a:alphaModFix/>
          </a:blip>
          <a:srcRect/>
          <a:stretch/>
        </p:blipFill>
        <p:spPr>
          <a:xfrm>
            <a:off x="1841225" y="126341"/>
            <a:ext cx="838200" cy="295275"/>
          </a:xfrm>
          <a:prstGeom prst="rect">
            <a:avLst/>
          </a:prstGeom>
          <a:noFill/>
          <a:ln>
            <a:noFill/>
          </a:ln>
        </p:spPr>
      </p:pic>
      <p:pic>
        <p:nvPicPr>
          <p:cNvPr id="402" name="Google Shape;402;p29"/>
          <p:cNvPicPr preferRelativeResize="0"/>
          <p:nvPr/>
        </p:nvPicPr>
        <p:blipFill rotWithShape="1">
          <a:blip r:embed="rId5">
            <a:alphaModFix/>
          </a:blip>
          <a:srcRect/>
          <a:stretch/>
        </p:blipFill>
        <p:spPr>
          <a:xfrm>
            <a:off x="373800" y="5857300"/>
            <a:ext cx="3929101" cy="825094"/>
          </a:xfrm>
          <a:prstGeom prst="rect">
            <a:avLst/>
          </a:prstGeom>
          <a:noFill/>
          <a:ln>
            <a:noFill/>
          </a:ln>
        </p:spPr>
      </p:pic>
      <p:pic>
        <p:nvPicPr>
          <p:cNvPr id="3" name="Picture 2">
            <a:extLst>
              <a:ext uri="{FF2B5EF4-FFF2-40B4-BE49-F238E27FC236}">
                <a16:creationId xmlns:a16="http://schemas.microsoft.com/office/drawing/2014/main" id="{58091A5F-3571-439A-D734-1CA87DD7DCAF}"/>
              </a:ext>
            </a:extLst>
          </p:cNvPr>
          <p:cNvPicPr>
            <a:picLocks noChangeAspect="1"/>
          </p:cNvPicPr>
          <p:nvPr/>
        </p:nvPicPr>
        <p:blipFill>
          <a:blip r:embed="rId6"/>
          <a:stretch>
            <a:fillRect/>
          </a:stretch>
        </p:blipFill>
        <p:spPr>
          <a:xfrm>
            <a:off x="5340825" y="3390371"/>
            <a:ext cx="2054405" cy="2089006"/>
          </a:xfrm>
          <a:prstGeom prst="rect">
            <a:avLst/>
          </a:prstGeom>
        </p:spPr>
      </p:pic>
      <p:sp>
        <p:nvSpPr>
          <p:cNvPr id="4" name="TextBox 3">
            <a:extLst>
              <a:ext uri="{FF2B5EF4-FFF2-40B4-BE49-F238E27FC236}">
                <a16:creationId xmlns:a16="http://schemas.microsoft.com/office/drawing/2014/main" id="{CDDFF117-FF21-488C-DF41-28E07036C08F}"/>
              </a:ext>
            </a:extLst>
          </p:cNvPr>
          <p:cNvSpPr txBox="1"/>
          <p:nvPr/>
        </p:nvSpPr>
        <p:spPr>
          <a:xfrm>
            <a:off x="5050245" y="5484034"/>
            <a:ext cx="2635658" cy="307777"/>
          </a:xfrm>
          <a:prstGeom prst="rect">
            <a:avLst/>
          </a:prstGeom>
          <a:noFill/>
        </p:spPr>
        <p:txBody>
          <a:bodyPr wrap="none" rtlCol="0">
            <a:spAutoFit/>
          </a:bodyPr>
          <a:lstStyle/>
          <a:p>
            <a:r>
              <a:rPr lang="en-US" b="1" dirty="0"/>
              <a:t>https://toolkit.dalicitizens.eu/</a:t>
            </a:r>
          </a:p>
        </p:txBody>
      </p:sp>
      <p:pic>
        <p:nvPicPr>
          <p:cNvPr id="6" name="Picture 5">
            <a:extLst>
              <a:ext uri="{FF2B5EF4-FFF2-40B4-BE49-F238E27FC236}">
                <a16:creationId xmlns:a16="http://schemas.microsoft.com/office/drawing/2014/main" id="{8959AAAF-7771-680B-E81F-39B0EAF21B5F}"/>
              </a:ext>
            </a:extLst>
          </p:cNvPr>
          <p:cNvPicPr>
            <a:picLocks noChangeAspect="1"/>
          </p:cNvPicPr>
          <p:nvPr/>
        </p:nvPicPr>
        <p:blipFill>
          <a:blip r:embed="rId7"/>
          <a:stretch>
            <a:fillRect/>
          </a:stretch>
        </p:blipFill>
        <p:spPr>
          <a:xfrm>
            <a:off x="5340825" y="640151"/>
            <a:ext cx="2054405" cy="2094339"/>
          </a:xfrm>
          <a:prstGeom prst="rect">
            <a:avLst/>
          </a:prstGeom>
        </p:spPr>
      </p:pic>
      <p:sp>
        <p:nvSpPr>
          <p:cNvPr id="7" name="TextBox 6">
            <a:extLst>
              <a:ext uri="{FF2B5EF4-FFF2-40B4-BE49-F238E27FC236}">
                <a16:creationId xmlns:a16="http://schemas.microsoft.com/office/drawing/2014/main" id="{9C34EFF2-531D-E2CB-00C6-636177A6D6B4}"/>
              </a:ext>
            </a:extLst>
          </p:cNvPr>
          <p:cNvSpPr txBox="1"/>
          <p:nvPr/>
        </p:nvSpPr>
        <p:spPr>
          <a:xfrm>
            <a:off x="5344670" y="2704672"/>
            <a:ext cx="2050561" cy="307777"/>
          </a:xfrm>
          <a:prstGeom prst="rect">
            <a:avLst/>
          </a:prstGeom>
          <a:noFill/>
        </p:spPr>
        <p:txBody>
          <a:bodyPr wrap="none" rtlCol="0">
            <a:spAutoFit/>
          </a:bodyPr>
          <a:lstStyle/>
          <a:p>
            <a:r>
              <a:rPr lang="en-US" b="1" dirty="0"/>
              <a:t>https://dalicitizens.eu/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118" name="Google Shape;118;g255ac47f60a_0_72"/>
          <p:cNvSpPr/>
          <p:nvPr/>
        </p:nvSpPr>
        <p:spPr>
          <a:xfrm>
            <a:off x="129400" y="4900550"/>
            <a:ext cx="5789663" cy="1785034"/>
          </a:xfrm>
          <a:custGeom>
            <a:avLst/>
            <a:gdLst/>
            <a:ahLst/>
            <a:cxnLst/>
            <a:rect l="l" t="t" r="r" b="b"/>
            <a:pathLst>
              <a:path w="246631" h="88368" extrusionOk="0">
                <a:moveTo>
                  <a:pt x="199654" y="3248"/>
                </a:moveTo>
                <a:cubicBezTo>
                  <a:pt x="185647" y="1693"/>
                  <a:pt x="171336" y="4380"/>
                  <a:pt x="157385" y="2386"/>
                </a:cubicBezTo>
                <a:cubicBezTo>
                  <a:pt x="131197" y="-1357"/>
                  <a:pt x="104368" y="-10"/>
                  <a:pt x="78022" y="2386"/>
                </a:cubicBezTo>
                <a:cubicBezTo>
                  <a:pt x="56138" y="4376"/>
                  <a:pt x="31539" y="-1617"/>
                  <a:pt x="12461" y="9287"/>
                </a:cubicBezTo>
                <a:cubicBezTo>
                  <a:pt x="-3217" y="18248"/>
                  <a:pt x="-1125" y="45406"/>
                  <a:pt x="3835" y="62770"/>
                </a:cubicBezTo>
                <a:cubicBezTo>
                  <a:pt x="8088" y="77659"/>
                  <a:pt x="31559" y="78482"/>
                  <a:pt x="46967" y="80023"/>
                </a:cubicBezTo>
                <a:cubicBezTo>
                  <a:pt x="60748" y="81402"/>
                  <a:pt x="74567" y="82370"/>
                  <a:pt x="88373" y="83474"/>
                </a:cubicBezTo>
                <a:cubicBezTo>
                  <a:pt x="127069" y="86569"/>
                  <a:pt x="166764" y="91953"/>
                  <a:pt x="204830" y="84336"/>
                </a:cubicBezTo>
                <a:cubicBezTo>
                  <a:pt x="212694" y="82762"/>
                  <a:pt x="221448" y="82748"/>
                  <a:pt x="228121" y="78298"/>
                </a:cubicBezTo>
                <a:cubicBezTo>
                  <a:pt x="245412" y="66766"/>
                  <a:pt x="250224" y="37629"/>
                  <a:pt x="243649" y="17913"/>
                </a:cubicBezTo>
                <a:cubicBezTo>
                  <a:pt x="239730" y="6161"/>
                  <a:pt x="221531" y="4111"/>
                  <a:pt x="209143" y="4111"/>
                </a:cubicBezTo>
                <a:cubicBezTo>
                  <a:pt x="204507" y="4111"/>
                  <a:pt x="198621" y="5663"/>
                  <a:pt x="195341" y="2386"/>
                </a:cubicBezTo>
                <a:cubicBezTo>
                  <a:pt x="194698" y="1743"/>
                  <a:pt x="192753" y="2339"/>
                  <a:pt x="192753" y="3248"/>
                </a:cubicBezTo>
              </a:path>
            </a:pathLst>
          </a:custGeom>
          <a:noFill/>
          <a:ln w="76200" cap="flat" cmpd="sng">
            <a:solidFill>
              <a:srgbClr val="FF0000"/>
            </a:solidFill>
            <a:prstDash val="solid"/>
            <a:round/>
            <a:headEnd type="none" w="med" len="med"/>
            <a:tailEnd type="none" w="med"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22"/>
        <p:cNvGrpSpPr/>
        <p:nvPr/>
      </p:nvGrpSpPr>
      <p:grpSpPr>
        <a:xfrm>
          <a:off x="0" y="0"/>
          <a:ext cx="0" cy="0"/>
          <a:chOff x="0" y="0"/>
          <a:chExt cx="0" cy="0"/>
        </a:xfrm>
      </p:grpSpPr>
      <p:sp>
        <p:nvSpPr>
          <p:cNvPr id="123" name="Google Shape;123;p6"/>
          <p:cNvSpPr txBox="1"/>
          <p:nvPr/>
        </p:nvSpPr>
        <p:spPr>
          <a:xfrm>
            <a:off x="2254915" y="366481"/>
            <a:ext cx="7776600" cy="47089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dirty="0">
                <a:solidFill>
                  <a:schemeClr val="lt1"/>
                </a:solidFill>
                <a:latin typeface="Poppins Medium"/>
                <a:ea typeface="Poppins Medium"/>
                <a:cs typeface="Poppins Medium"/>
                <a:sym typeface="Poppins Medium"/>
              </a:rPr>
              <a:t>Was wissen Sie über Ihre Daten</a:t>
            </a:r>
            <a:r>
              <a:rPr lang="es-ES" sz="9600" b="0" i="0" u="none" strike="noStrike" cap="none" dirty="0">
                <a:solidFill>
                  <a:schemeClr val="lt1"/>
                </a:solidFill>
                <a:latin typeface="Poppins Medium"/>
                <a:ea typeface="Poppins Medium"/>
                <a:cs typeface="Poppins Medium"/>
                <a:sym typeface="Poppins Medium"/>
              </a:rPr>
              <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g255ac47f60a_0_77"/>
          <p:cNvPicPr preferRelativeResize="0"/>
          <p:nvPr/>
        </p:nvPicPr>
        <p:blipFill>
          <a:blip r:embed="rId3">
            <a:alphaModFix/>
          </a:blip>
          <a:stretch>
            <a:fillRect/>
          </a:stretch>
        </p:blipFill>
        <p:spPr>
          <a:xfrm>
            <a:off x="-119550" y="0"/>
            <a:ext cx="12237698" cy="685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g255ac47f60a_0_13"/>
          <p:cNvPicPr preferRelativeResize="0"/>
          <p:nvPr/>
        </p:nvPicPr>
        <p:blipFill rotWithShape="1">
          <a:blip r:embed="rId3">
            <a:alphaModFix/>
          </a:blip>
          <a:srcRect/>
          <a:stretch/>
        </p:blipFill>
        <p:spPr>
          <a:xfrm>
            <a:off x="4041538" y="2640713"/>
            <a:ext cx="2940925" cy="2331464"/>
          </a:xfrm>
          <a:prstGeom prst="rect">
            <a:avLst/>
          </a:prstGeom>
          <a:noFill/>
          <a:ln>
            <a:noFill/>
          </a:ln>
        </p:spPr>
      </p:pic>
      <p:pic>
        <p:nvPicPr>
          <p:cNvPr id="136" name="Google Shape;136;g255ac47f60a_0_13"/>
          <p:cNvPicPr preferRelativeResize="0"/>
          <p:nvPr/>
        </p:nvPicPr>
        <p:blipFill rotWithShape="1">
          <a:blip r:embed="rId4">
            <a:alphaModFix/>
          </a:blip>
          <a:srcRect/>
          <a:stretch/>
        </p:blipFill>
        <p:spPr>
          <a:xfrm rot="-547781">
            <a:off x="875568" y="933312"/>
            <a:ext cx="2868863" cy="1904779"/>
          </a:xfrm>
          <a:prstGeom prst="rect">
            <a:avLst/>
          </a:prstGeom>
          <a:noFill/>
          <a:ln>
            <a:noFill/>
          </a:ln>
        </p:spPr>
      </p:pic>
      <p:pic>
        <p:nvPicPr>
          <p:cNvPr id="137" name="Google Shape;137;g255ac47f60a_0_13" descr="Diagrama&#10;&#10;Descripción generada automáticamente"/>
          <p:cNvPicPr preferRelativeResize="0"/>
          <p:nvPr/>
        </p:nvPicPr>
        <p:blipFill rotWithShape="1">
          <a:blip r:embed="rId5">
            <a:alphaModFix/>
          </a:blip>
          <a:srcRect/>
          <a:stretch/>
        </p:blipFill>
        <p:spPr>
          <a:xfrm>
            <a:off x="175188" y="5195600"/>
            <a:ext cx="1148150" cy="1555699"/>
          </a:xfrm>
          <a:prstGeom prst="rect">
            <a:avLst/>
          </a:prstGeom>
          <a:noFill/>
          <a:ln>
            <a:noFill/>
          </a:ln>
        </p:spPr>
      </p:pic>
      <p:pic>
        <p:nvPicPr>
          <p:cNvPr id="138" name="Google Shape;138;g255ac47f60a_0_13" descr="Logotipo, nombre de la empresa&#10;&#10;Descripción generada automáticamente"/>
          <p:cNvPicPr preferRelativeResize="0"/>
          <p:nvPr/>
        </p:nvPicPr>
        <p:blipFill rotWithShape="1">
          <a:blip r:embed="rId6">
            <a:alphaModFix/>
          </a:blip>
          <a:srcRect/>
          <a:stretch/>
        </p:blipFill>
        <p:spPr>
          <a:xfrm>
            <a:off x="7696160" y="465187"/>
            <a:ext cx="1484340" cy="2102000"/>
          </a:xfrm>
          <a:prstGeom prst="rect">
            <a:avLst/>
          </a:prstGeom>
          <a:noFill/>
          <a:ln>
            <a:noFill/>
          </a:ln>
        </p:spPr>
      </p:pic>
      <p:pic>
        <p:nvPicPr>
          <p:cNvPr id="139" name="Google Shape;139;g255ac47f60a_0_13"/>
          <p:cNvPicPr preferRelativeResize="0"/>
          <p:nvPr/>
        </p:nvPicPr>
        <p:blipFill rotWithShape="1">
          <a:blip r:embed="rId7">
            <a:alphaModFix/>
          </a:blip>
          <a:srcRect/>
          <a:stretch/>
        </p:blipFill>
        <p:spPr>
          <a:xfrm>
            <a:off x="4298700" y="341525"/>
            <a:ext cx="3076299" cy="2075775"/>
          </a:xfrm>
          <a:prstGeom prst="rect">
            <a:avLst/>
          </a:prstGeom>
          <a:noFill/>
          <a:ln>
            <a:noFill/>
          </a:ln>
        </p:spPr>
      </p:pic>
      <p:pic>
        <p:nvPicPr>
          <p:cNvPr id="140" name="Google Shape;140;g255ac47f60a_0_13"/>
          <p:cNvPicPr preferRelativeResize="0"/>
          <p:nvPr/>
        </p:nvPicPr>
        <p:blipFill rotWithShape="1">
          <a:blip r:embed="rId8">
            <a:alphaModFix/>
          </a:blip>
          <a:srcRect r="42129"/>
          <a:stretch/>
        </p:blipFill>
        <p:spPr>
          <a:xfrm>
            <a:off x="4644501" y="5195600"/>
            <a:ext cx="2930675" cy="1555700"/>
          </a:xfrm>
          <a:prstGeom prst="rect">
            <a:avLst/>
          </a:prstGeom>
          <a:noFill/>
          <a:ln>
            <a:noFill/>
          </a:ln>
        </p:spPr>
      </p:pic>
      <p:pic>
        <p:nvPicPr>
          <p:cNvPr id="141" name="Google Shape;141;g255ac47f60a_0_13"/>
          <p:cNvPicPr preferRelativeResize="0"/>
          <p:nvPr/>
        </p:nvPicPr>
        <p:blipFill rotWithShape="1">
          <a:blip r:embed="rId8">
            <a:alphaModFix/>
          </a:blip>
          <a:srcRect l="56743"/>
          <a:stretch/>
        </p:blipFill>
        <p:spPr>
          <a:xfrm>
            <a:off x="7508900" y="5192412"/>
            <a:ext cx="2207450" cy="1567664"/>
          </a:xfrm>
          <a:prstGeom prst="rect">
            <a:avLst/>
          </a:prstGeom>
          <a:noFill/>
          <a:ln>
            <a:noFill/>
          </a:ln>
        </p:spPr>
      </p:pic>
      <p:pic>
        <p:nvPicPr>
          <p:cNvPr id="142" name="Google Shape;142;g255ac47f60a_0_13" descr="Diagrama&#10;&#10;Descripción generada automáticamente"/>
          <p:cNvPicPr preferRelativeResize="0"/>
          <p:nvPr/>
        </p:nvPicPr>
        <p:blipFill rotWithShape="1">
          <a:blip r:embed="rId9">
            <a:alphaModFix/>
          </a:blip>
          <a:srcRect/>
          <a:stretch/>
        </p:blipFill>
        <p:spPr>
          <a:xfrm>
            <a:off x="9376450" y="372100"/>
            <a:ext cx="2693625" cy="3027200"/>
          </a:xfrm>
          <a:prstGeom prst="rect">
            <a:avLst/>
          </a:prstGeom>
          <a:noFill/>
          <a:ln>
            <a:noFill/>
          </a:ln>
        </p:spPr>
      </p:pic>
      <p:pic>
        <p:nvPicPr>
          <p:cNvPr id="143" name="Google Shape;143;g255ac47f60a_0_13"/>
          <p:cNvPicPr preferRelativeResize="0"/>
          <p:nvPr/>
        </p:nvPicPr>
        <p:blipFill rotWithShape="1">
          <a:blip r:embed="rId10">
            <a:alphaModFix/>
          </a:blip>
          <a:srcRect r="48649"/>
          <a:stretch/>
        </p:blipFill>
        <p:spPr>
          <a:xfrm>
            <a:off x="1746525" y="5448500"/>
            <a:ext cx="2474774" cy="1409500"/>
          </a:xfrm>
          <a:prstGeom prst="rect">
            <a:avLst/>
          </a:prstGeom>
          <a:noFill/>
          <a:ln>
            <a:noFill/>
          </a:ln>
        </p:spPr>
      </p:pic>
      <p:pic>
        <p:nvPicPr>
          <p:cNvPr id="144" name="Google Shape;144;g255ac47f60a_0_13"/>
          <p:cNvPicPr preferRelativeResize="0"/>
          <p:nvPr/>
        </p:nvPicPr>
        <p:blipFill rotWithShape="1">
          <a:blip r:embed="rId11">
            <a:alphaModFix/>
          </a:blip>
          <a:srcRect/>
          <a:stretch/>
        </p:blipFill>
        <p:spPr>
          <a:xfrm>
            <a:off x="1848477" y="3080325"/>
            <a:ext cx="1649475" cy="2102003"/>
          </a:xfrm>
          <a:prstGeom prst="rect">
            <a:avLst/>
          </a:prstGeom>
          <a:noFill/>
          <a:ln>
            <a:noFill/>
          </a:ln>
        </p:spPr>
      </p:pic>
      <p:pic>
        <p:nvPicPr>
          <p:cNvPr id="145" name="Google Shape;145;g255ac47f60a_0_13"/>
          <p:cNvPicPr preferRelativeResize="0"/>
          <p:nvPr/>
        </p:nvPicPr>
        <p:blipFill rotWithShape="1">
          <a:blip r:embed="rId12">
            <a:alphaModFix/>
          </a:blip>
          <a:srcRect/>
          <a:stretch/>
        </p:blipFill>
        <p:spPr>
          <a:xfrm>
            <a:off x="9862629" y="3571063"/>
            <a:ext cx="2207440" cy="3027224"/>
          </a:xfrm>
          <a:prstGeom prst="rect">
            <a:avLst/>
          </a:prstGeom>
          <a:noFill/>
          <a:ln>
            <a:noFill/>
          </a:ln>
        </p:spPr>
      </p:pic>
      <p:pic>
        <p:nvPicPr>
          <p:cNvPr id="146" name="Google Shape;146;g255ac47f60a_0_13"/>
          <p:cNvPicPr preferRelativeResize="0"/>
          <p:nvPr/>
        </p:nvPicPr>
        <p:blipFill rotWithShape="1">
          <a:blip r:embed="rId13">
            <a:alphaModFix/>
          </a:blip>
          <a:srcRect/>
          <a:stretch/>
        </p:blipFill>
        <p:spPr>
          <a:xfrm>
            <a:off x="7146637" y="2500574"/>
            <a:ext cx="2474776" cy="2532341"/>
          </a:xfrm>
          <a:prstGeom prst="rect">
            <a:avLst/>
          </a:prstGeom>
          <a:noFill/>
          <a:ln>
            <a:noFill/>
          </a:ln>
        </p:spPr>
      </p:pic>
      <p:sp>
        <p:nvSpPr>
          <p:cNvPr id="147" name="Google Shape;147;g255ac47f60a_0_13"/>
          <p:cNvSpPr txBox="1"/>
          <p:nvPr/>
        </p:nvSpPr>
        <p:spPr>
          <a:xfrm>
            <a:off x="0" y="127527"/>
            <a:ext cx="7259100" cy="1332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D406E"/>
              </a:buClr>
              <a:buSzPts val="5000"/>
              <a:buFont typeface="Poppins Medium"/>
              <a:buNone/>
            </a:pPr>
            <a:r>
              <a:rPr lang="es-ES" sz="5000" b="0" i="0" u="none" strike="noStrike" cap="none" dirty="0">
                <a:solidFill>
                  <a:srgbClr val="0D406E"/>
                </a:solidFill>
                <a:latin typeface="Poppins Medium"/>
                <a:ea typeface="Poppins Medium"/>
                <a:cs typeface="Poppins Medium"/>
                <a:sym typeface="Poppins Medium"/>
              </a:rPr>
              <a:t>Welche Spiele?</a:t>
            </a:r>
            <a:endParaRPr sz="1400" b="0" i="0" u="none" strike="noStrike" cap="none" dirty="0">
              <a:solidFill>
                <a:srgbClr val="000000"/>
              </a:solidFill>
              <a:latin typeface="Arial"/>
              <a:ea typeface="Arial"/>
              <a:cs typeface="Arial"/>
              <a:sym typeface="Arial"/>
            </a:endParaRPr>
          </a:p>
        </p:txBody>
      </p:sp>
      <p:pic>
        <p:nvPicPr>
          <p:cNvPr id="148" name="Google Shape;148;g255ac47f60a_0_13"/>
          <p:cNvPicPr preferRelativeResize="0"/>
          <p:nvPr/>
        </p:nvPicPr>
        <p:blipFill>
          <a:blip r:embed="rId14">
            <a:alphaModFix/>
          </a:blip>
          <a:stretch>
            <a:fillRect/>
          </a:stretch>
        </p:blipFill>
        <p:spPr>
          <a:xfrm>
            <a:off x="135100" y="3098775"/>
            <a:ext cx="1512441" cy="2101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9"/>
          <p:cNvSpPr txBox="1">
            <a:spLocks noGrp="1"/>
          </p:cNvSpPr>
          <p:nvPr>
            <p:ph type="title"/>
          </p:nvPr>
        </p:nvSpPr>
        <p:spPr>
          <a:xfrm>
            <a:off x="838200" y="57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Dali Life</a:t>
            </a:r>
            <a:endParaRPr>
              <a:solidFill>
                <a:srgbClr val="002060"/>
              </a:solidFill>
              <a:latin typeface="Poppins Medium"/>
              <a:ea typeface="Poppins Medium"/>
              <a:cs typeface="Poppins Medium"/>
              <a:sym typeface="Poppins Medium"/>
            </a:endParaRPr>
          </a:p>
        </p:txBody>
      </p:sp>
      <p:sp>
        <p:nvSpPr>
          <p:cNvPr id="282" name="Google Shape;282;p19"/>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D406E"/>
              </a:solidFill>
              <a:latin typeface="Calibri"/>
              <a:ea typeface="Calibri"/>
              <a:cs typeface="Calibri"/>
              <a:sym typeface="Calibri"/>
            </a:endParaRPr>
          </a:p>
        </p:txBody>
      </p:sp>
      <p:sp>
        <p:nvSpPr>
          <p:cNvPr id="283" name="Google Shape;283;p19"/>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D406E"/>
              </a:solidFill>
              <a:latin typeface="Calibri"/>
              <a:ea typeface="Calibri"/>
              <a:cs typeface="Calibri"/>
              <a:sym typeface="Calibri"/>
            </a:endParaRPr>
          </a:p>
        </p:txBody>
      </p:sp>
      <p:sp>
        <p:nvSpPr>
          <p:cNvPr id="284" name="Google Shape;284;p19"/>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de-DE" sz="1800" i="0" u="none" strike="noStrike" cap="none" dirty="0">
                <a:solidFill>
                  <a:srgbClr val="0D406E"/>
                </a:solidFill>
                <a:latin typeface="Calibri"/>
                <a:ea typeface="Calibri"/>
                <a:cs typeface="Calibri"/>
                <a:sym typeface="Calibri"/>
              </a:rPr>
              <a:t>Brettspiel, das Ereignis- und Aktionskarten für einen Wettlauf zur Ziellinie nutzt</a:t>
            </a:r>
            <a:endParaRPr lang="de-DE" sz="1800" i="0" u="none" strike="noStrike" cap="none" dirty="0">
              <a:solidFill>
                <a:schemeClr val="lt1"/>
              </a:solidFill>
              <a:latin typeface="Calibri"/>
              <a:ea typeface="Calibri"/>
              <a:cs typeface="Calibri"/>
              <a:sym typeface="Calibri"/>
            </a:endParaRPr>
          </a:p>
        </p:txBody>
      </p:sp>
      <p:pic>
        <p:nvPicPr>
          <p:cNvPr id="285" name="Google Shape;285;p19"/>
          <p:cNvPicPr preferRelativeResize="0"/>
          <p:nvPr/>
        </p:nvPicPr>
        <p:blipFill rotWithShape="1">
          <a:blip r:embed="rId3">
            <a:alphaModFix/>
          </a:blip>
          <a:srcRect/>
          <a:stretch/>
        </p:blipFill>
        <p:spPr>
          <a:xfrm>
            <a:off x="4354854" y="3453144"/>
            <a:ext cx="598714" cy="598714"/>
          </a:xfrm>
          <a:prstGeom prst="rect">
            <a:avLst/>
          </a:prstGeom>
          <a:noFill/>
          <a:ln>
            <a:noFill/>
          </a:ln>
        </p:spPr>
      </p:pic>
      <p:pic>
        <p:nvPicPr>
          <p:cNvPr id="286" name="Google Shape;286;p19"/>
          <p:cNvPicPr preferRelativeResize="0"/>
          <p:nvPr/>
        </p:nvPicPr>
        <p:blipFill rotWithShape="1">
          <a:blip r:embed="rId4">
            <a:alphaModFix/>
          </a:blip>
          <a:srcRect/>
          <a:stretch/>
        </p:blipFill>
        <p:spPr>
          <a:xfrm>
            <a:off x="4419766" y="2348665"/>
            <a:ext cx="598714" cy="598714"/>
          </a:xfrm>
          <a:prstGeom prst="rect">
            <a:avLst/>
          </a:prstGeom>
          <a:noFill/>
          <a:ln>
            <a:noFill/>
          </a:ln>
        </p:spPr>
      </p:pic>
      <p:pic>
        <p:nvPicPr>
          <p:cNvPr id="287" name="Google Shape;287;p19"/>
          <p:cNvPicPr preferRelativeResize="0"/>
          <p:nvPr/>
        </p:nvPicPr>
        <p:blipFill rotWithShape="1">
          <a:blip r:embed="rId5">
            <a:alphaModFix/>
          </a:blip>
          <a:srcRect/>
          <a:stretch/>
        </p:blipFill>
        <p:spPr>
          <a:xfrm>
            <a:off x="358761" y="1392627"/>
            <a:ext cx="3632521" cy="4981555"/>
          </a:xfrm>
          <a:prstGeom prst="rect">
            <a:avLst/>
          </a:prstGeom>
          <a:noFill/>
          <a:ln>
            <a:noFill/>
          </a:ln>
        </p:spPr>
      </p:pic>
      <p:pic>
        <p:nvPicPr>
          <p:cNvPr id="288" name="Google Shape;288;p19"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
        <p:nvSpPr>
          <p:cNvPr id="289" name="Google Shape;289;p19"/>
          <p:cNvSpPr txBox="1"/>
          <p:nvPr/>
        </p:nvSpPr>
        <p:spPr>
          <a:xfrm>
            <a:off x="5114671" y="5056240"/>
            <a:ext cx="6096000"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de-DE" sz="1800" i="0" u="none" strike="noStrike" cap="none" dirty="0">
                <a:solidFill>
                  <a:srgbClr val="0D406E"/>
                </a:solidFill>
                <a:latin typeface="Calibri"/>
                <a:ea typeface="Calibri"/>
                <a:cs typeface="Calibri"/>
                <a:sym typeface="Calibri"/>
              </a:rPr>
              <a:t>Es gewinnt, wer als Erstes den Kreis mit der Aufschrift „FINISH" erreicht.</a:t>
            </a:r>
            <a:endParaRPr sz="1800" i="0" u="none" strike="noStrike" cap="none" dirty="0">
              <a:solidFill>
                <a:srgbClr val="000000"/>
              </a:solidFill>
              <a:latin typeface="Calibri"/>
              <a:ea typeface="Calibri"/>
              <a:cs typeface="Calibri"/>
              <a:sym typeface="Calibri"/>
            </a:endParaRPr>
          </a:p>
        </p:txBody>
      </p:sp>
      <p:sp>
        <p:nvSpPr>
          <p:cNvPr id="290" name="Google Shape;290;p19"/>
          <p:cNvSpPr txBox="1"/>
          <p:nvPr/>
        </p:nvSpPr>
        <p:spPr>
          <a:xfrm>
            <a:off x="5551289" y="2762733"/>
            <a:ext cx="5552730" cy="369291"/>
          </a:xfrm>
          <a:prstGeom prst="rect">
            <a:avLst/>
          </a:pr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2400"/>
              <a:buFont typeface="Arial"/>
              <a:buNone/>
            </a:pPr>
            <a:r>
              <a:rPr lang="de-DE" sz="1800" dirty="0">
                <a:solidFill>
                  <a:srgbClr val="0D406E"/>
                </a:solidFill>
                <a:latin typeface="Calibri"/>
                <a:ea typeface="Calibri"/>
                <a:cs typeface="Calibri"/>
                <a:sym typeface="Calibri"/>
              </a:rPr>
              <a:t>Diskussion über Datenkompetenz anregen</a:t>
            </a:r>
            <a:endParaRPr lang="de-DE" sz="180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1"/>
          <p:cNvSpPr txBox="1">
            <a:spLocks noGrp="1"/>
          </p:cNvSpPr>
          <p:nvPr>
            <p:ph type="title"/>
          </p:nvPr>
        </p:nvSpPr>
        <p:spPr>
          <a:xfrm>
            <a:off x="846788" y="393311"/>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Daliopoly</a:t>
            </a:r>
            <a:endParaRPr>
              <a:solidFill>
                <a:srgbClr val="002060"/>
              </a:solidFill>
              <a:latin typeface="Poppins Medium"/>
              <a:ea typeface="Poppins Medium"/>
              <a:cs typeface="Poppins Medium"/>
              <a:sym typeface="Poppins Medium"/>
            </a:endParaRPr>
          </a:p>
        </p:txBody>
      </p:sp>
      <p:sp>
        <p:nvSpPr>
          <p:cNvPr id="180" name="Google Shape;180;p11"/>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81" name="Google Shape;181;p11"/>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800" b="0" i="0" u="none" strike="noStrike" cap="none" dirty="0">
                <a:solidFill>
                  <a:srgbClr val="0D406E"/>
                </a:solidFill>
                <a:latin typeface="Calibri"/>
                <a:ea typeface="Calibri"/>
                <a:cs typeface="Calibri"/>
                <a:sym typeface="Calibri"/>
              </a:rPr>
              <a:t>Es gewinnt, wer als erstes 3 Kartensätze hat.</a:t>
            </a:r>
            <a:endParaRPr lang="de-DE" sz="1400" b="0" i="0" u="none" strike="noStrike" cap="none" dirty="0">
              <a:solidFill>
                <a:srgbClr val="000000"/>
              </a:solidFill>
              <a:latin typeface="Arial"/>
              <a:ea typeface="Arial"/>
              <a:cs typeface="Arial"/>
              <a:sym typeface="Arial"/>
            </a:endParaRPr>
          </a:p>
        </p:txBody>
      </p:sp>
      <p:sp>
        <p:nvSpPr>
          <p:cNvPr id="182" name="Google Shape;182;p11"/>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de-DE" sz="1800" dirty="0">
                <a:solidFill>
                  <a:srgbClr val="0D406E"/>
                </a:solidFill>
                <a:latin typeface="Calibri"/>
                <a:ea typeface="Calibri"/>
                <a:cs typeface="Calibri"/>
                <a:sym typeface="Calibri"/>
              </a:rPr>
              <a:t>Ein taktisches Kartenspiel zum Thema Daten mit Artefakt- und Aktionskarten</a:t>
            </a:r>
            <a:endParaRPr sz="2400" b="0" i="0" u="none" strike="noStrike" cap="none" dirty="0">
              <a:solidFill>
                <a:schemeClr val="lt1"/>
              </a:solidFill>
              <a:latin typeface="Calibri"/>
              <a:ea typeface="Calibri"/>
              <a:cs typeface="Calibri"/>
              <a:sym typeface="Calibri"/>
            </a:endParaRPr>
          </a:p>
        </p:txBody>
      </p:sp>
      <p:pic>
        <p:nvPicPr>
          <p:cNvPr id="183" name="Google Shape;183;p11"/>
          <p:cNvPicPr preferRelativeResize="0"/>
          <p:nvPr/>
        </p:nvPicPr>
        <p:blipFill rotWithShape="1">
          <a:blip r:embed="rId3">
            <a:alphaModFix/>
          </a:blip>
          <a:srcRect/>
          <a:stretch/>
        </p:blipFill>
        <p:spPr>
          <a:xfrm>
            <a:off x="4437487" y="3556798"/>
            <a:ext cx="598714" cy="598714"/>
          </a:xfrm>
          <a:prstGeom prst="rect">
            <a:avLst/>
          </a:prstGeom>
          <a:noFill/>
          <a:ln>
            <a:noFill/>
          </a:ln>
        </p:spPr>
      </p:pic>
      <p:pic>
        <p:nvPicPr>
          <p:cNvPr id="184" name="Google Shape;184;p11"/>
          <p:cNvPicPr preferRelativeResize="0"/>
          <p:nvPr/>
        </p:nvPicPr>
        <p:blipFill rotWithShape="1">
          <a:blip r:embed="rId4">
            <a:alphaModFix/>
          </a:blip>
          <a:srcRect/>
          <a:stretch/>
        </p:blipFill>
        <p:spPr>
          <a:xfrm>
            <a:off x="4419766" y="2359369"/>
            <a:ext cx="598714" cy="598714"/>
          </a:xfrm>
          <a:prstGeom prst="rect">
            <a:avLst/>
          </a:prstGeom>
          <a:noFill/>
          <a:ln>
            <a:noFill/>
          </a:ln>
        </p:spPr>
      </p:pic>
      <p:pic>
        <p:nvPicPr>
          <p:cNvPr id="185" name="Google Shape;185;p11" descr="Logotipo, Icono&#10;&#10;Descripción generada automáticamente"/>
          <p:cNvPicPr preferRelativeResize="0"/>
          <p:nvPr/>
        </p:nvPicPr>
        <p:blipFill rotWithShape="1">
          <a:blip r:embed="rId5">
            <a:alphaModFix/>
          </a:blip>
          <a:srcRect/>
          <a:stretch/>
        </p:blipFill>
        <p:spPr>
          <a:xfrm>
            <a:off x="4342638" y="4650011"/>
            <a:ext cx="663939" cy="663939"/>
          </a:xfrm>
          <a:prstGeom prst="rect">
            <a:avLst/>
          </a:prstGeom>
          <a:noFill/>
          <a:ln>
            <a:noFill/>
          </a:ln>
        </p:spPr>
      </p:pic>
      <p:sp>
        <p:nvSpPr>
          <p:cNvPr id="186" name="Google Shape;186;p11"/>
          <p:cNvSpPr txBox="1"/>
          <p:nvPr/>
        </p:nvSpPr>
        <p:spPr>
          <a:xfrm>
            <a:off x="5326718" y="2797225"/>
            <a:ext cx="5702513" cy="369291"/>
          </a:xfrm>
          <a:prstGeom prst="rect">
            <a:avLst/>
          </a:pr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de-DE" sz="1800" b="0" i="0" u="none" strike="noStrike" cap="none" dirty="0">
                <a:solidFill>
                  <a:srgbClr val="0D406E"/>
                </a:solidFill>
                <a:latin typeface="Calibri"/>
                <a:ea typeface="Calibri"/>
                <a:cs typeface="Calibri"/>
                <a:sym typeface="Calibri"/>
              </a:rPr>
              <a:t>Die Sprache der Datenkompetenz entdecken</a:t>
            </a:r>
            <a:endParaRPr lang="de-DE" sz="1400" b="0" i="0" u="none" strike="noStrike" cap="none" dirty="0">
              <a:solidFill>
                <a:srgbClr val="000000"/>
              </a:solidFill>
              <a:latin typeface="Arial"/>
              <a:ea typeface="Arial"/>
              <a:cs typeface="Arial"/>
              <a:sym typeface="Arial"/>
            </a:endParaRPr>
          </a:p>
        </p:txBody>
      </p:sp>
      <p:pic>
        <p:nvPicPr>
          <p:cNvPr id="187" name="Google Shape;187;p11"/>
          <p:cNvPicPr preferRelativeResize="0"/>
          <p:nvPr/>
        </p:nvPicPr>
        <p:blipFill>
          <a:blip r:embed="rId6">
            <a:alphaModFix/>
          </a:blip>
          <a:stretch>
            <a:fillRect/>
          </a:stretch>
        </p:blipFill>
        <p:spPr>
          <a:xfrm>
            <a:off x="414300" y="2435662"/>
            <a:ext cx="1831101" cy="2544875"/>
          </a:xfrm>
          <a:prstGeom prst="rect">
            <a:avLst/>
          </a:prstGeom>
          <a:noFill/>
          <a:ln>
            <a:noFill/>
          </a:ln>
        </p:spPr>
      </p:pic>
      <p:pic>
        <p:nvPicPr>
          <p:cNvPr id="188" name="Google Shape;188;p11"/>
          <p:cNvPicPr preferRelativeResize="0"/>
          <p:nvPr/>
        </p:nvPicPr>
        <p:blipFill>
          <a:blip r:embed="rId7">
            <a:alphaModFix/>
          </a:blip>
          <a:stretch>
            <a:fillRect/>
          </a:stretch>
        </p:blipFill>
        <p:spPr>
          <a:xfrm>
            <a:off x="2443188" y="2487174"/>
            <a:ext cx="1796490" cy="249334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746</Words>
  <Application>Microsoft Office PowerPoint</Application>
  <PresentationFormat>Breitbild</PresentationFormat>
  <Paragraphs>104</Paragraphs>
  <Slides>29</Slides>
  <Notes>29</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29</vt:i4>
      </vt:variant>
    </vt:vector>
  </HeadingPairs>
  <TitlesOfParts>
    <vt:vector size="36" baseType="lpstr">
      <vt:lpstr>Poppins Medium</vt:lpstr>
      <vt:lpstr>Calibri</vt:lpstr>
      <vt:lpstr>Roboto</vt:lpstr>
      <vt:lpstr>Caveat</vt:lpstr>
      <vt:lpstr>Arial</vt:lpstr>
      <vt:lpstr>Comfortaa</vt:lpstr>
      <vt:lpstr>Tema de Office</vt:lpstr>
      <vt:lpstr>City DATE</vt:lpstr>
      <vt:lpstr>PowerPoint-Präsentation</vt:lpstr>
      <vt:lpstr>PowerPoint-Präsentation</vt:lpstr>
      <vt:lpstr>PowerPoint-Präsentation</vt:lpstr>
      <vt:lpstr>PowerPoint-Präsentation</vt:lpstr>
      <vt:lpstr>PowerPoint-Präsentation</vt:lpstr>
      <vt:lpstr>PowerPoint-Präsentation</vt:lpstr>
      <vt:lpstr>Dali Life</vt:lpstr>
      <vt:lpstr>Daliopoly</vt:lpstr>
      <vt:lpstr>Game of phones</vt:lpstr>
      <vt:lpstr>Data chain</vt:lpstr>
      <vt:lpstr>Data Takeover</vt:lpstr>
      <vt:lpstr>Where is Data in your Story?</vt:lpstr>
      <vt:lpstr>Wifi &amp; Data</vt:lpstr>
      <vt:lpstr>Data iceberg</vt:lpstr>
      <vt:lpstr>Protearn your data</vt:lpstr>
      <vt:lpstr>Dalicious week</vt:lpstr>
      <vt:lpstr>Databi</vt:lpstr>
      <vt:lpstr>Dali Escape Room</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DATE</dc:title>
  <dc:creator>Inma Haba Ortuño</dc:creator>
  <cp:lastModifiedBy>Maloszek, Ruth</cp:lastModifiedBy>
  <cp:revision>15</cp:revision>
  <dcterms:created xsi:type="dcterms:W3CDTF">2022-09-05T17:46:35Z</dcterms:created>
  <dcterms:modified xsi:type="dcterms:W3CDTF">2024-02-25T16:57:02Z</dcterms:modified>
</cp:coreProperties>
</file>